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378" autoAdjust="0"/>
  </p:normalViewPr>
  <p:slideViewPr>
    <p:cSldViewPr snapToGrid="0">
      <p:cViewPr varScale="1">
        <p:scale>
          <a:sx n="98" d="100"/>
          <a:sy n="98" d="100"/>
        </p:scale>
        <p:origin x="107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7200" b="1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AF60A-713C-41BA-9788-4C493DDC0A9C}" type="datetimeFigureOut">
              <a:rPr lang="en-US" dirty="0"/>
              <a:t>4/11/2025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1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E0FA7-C445-42F7-AF66-A4F5A6FC8A9C}" type="datetimeFigureOut">
              <a:rPr lang="en-US" dirty="0"/>
              <a:t>4/11/2025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AC5C5-1A57-4420-8AFB-CE41693A794B}" type="datetimeFigureOut">
              <a:rPr lang="en-US" dirty="0"/>
              <a:t>4/11/2025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C08AF-84E6-4329-8E67-FEA434B47075}" type="datetimeFigureOut">
              <a:rPr lang="en-US" dirty="0"/>
              <a:t>4/11/2025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4F6EE328-6AFF-436B-881F-213D56084544}" type="datetimeFigureOut">
              <a:rPr lang="en-US" dirty="0"/>
              <a:t>4/11/2025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2069A-09EE-4C7C-86A4-2314A404921D}" type="datetimeFigureOut">
              <a:rPr lang="en-US" dirty="0"/>
              <a:t>4/11/2025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EE7F1-171E-411F-96CA-A251A21496E7}" type="datetimeFigureOut">
              <a:rPr lang="en-US" dirty="0"/>
              <a:t>4/11/2025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2C98D-A273-4547-9B92-97D7769F71A6}" type="datetimeFigureOut">
              <a:rPr lang="en-US" dirty="0"/>
              <a:t>4/11/2025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7CD67-0644-446C-B2AD-1C09BF34F286}" type="datetimeFigureOut">
              <a:rPr lang="en-US" dirty="0"/>
              <a:t>4/11/2025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80828-6983-48AD-9E27-CBD3696F837E}" type="datetimeFigureOut">
              <a:rPr lang="en-US" dirty="0"/>
              <a:t>4/11/2025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EFB91-0324-450E-B17F-36DC0ECCE413}" type="datetimeFigureOut">
              <a:rPr lang="en-US" dirty="0"/>
              <a:t>4/11/2025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52E37674-C1BA-4107-9B06-6D4CAC3A3DF5}" type="datetimeFigureOut">
              <a:rPr lang="en-US" dirty="0"/>
              <a:t>4/11/2025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n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8896755-9D48-ADCD-B132-F4A602CC65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10800000" flipV="1">
            <a:off x="1051560" y="1773936"/>
            <a:ext cx="9966960" cy="1719072"/>
          </a:xfrm>
        </p:spPr>
        <p:txBody>
          <a:bodyPr/>
          <a:lstStyle/>
          <a:p>
            <a:pPr algn="ctr"/>
            <a:r>
              <a:rPr kumimoji="0" lang="pl-PL" sz="3600" b="1" i="0" u="none" strike="noStrike" kern="1200" cap="none" spc="-1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</a:rPr>
              <a:t>Sprawozdanie z działalności Powiatowego Centrum Pomocy Rodzinie za 2024 rok</a:t>
            </a:r>
            <a:endParaRPr lang="pl-PL" dirty="0">
              <a:latin typeface="Georgia Pro Black" panose="02040A02050405020203" pitchFamily="18" charset="0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99E9BFE3-2DF6-122D-E928-EE2593DECD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1560" y="4388702"/>
            <a:ext cx="2221992" cy="2277274"/>
          </a:xfrm>
        </p:spPr>
        <p:txBody>
          <a:bodyPr>
            <a:normAutofit/>
          </a:bodyPr>
          <a:lstStyle/>
          <a:p>
            <a:r>
              <a:rPr lang="pl-PL" sz="1400" b="1" strike="noStrike" spc="-1" dirty="0">
                <a:solidFill>
                  <a:srgbClr val="262626"/>
                </a:solidFill>
                <a:latin typeface="Georgia Pro Black" panose="02040A02050405020203" pitchFamily="18" charset="0"/>
              </a:rPr>
              <a:t>Zakopane 2024 r</a:t>
            </a:r>
            <a:r>
              <a:rPr lang="pl-PL" sz="1400" b="0" strike="noStrike" spc="-1" dirty="0">
                <a:solidFill>
                  <a:srgbClr val="262626"/>
                </a:solidFill>
                <a:latin typeface="Century Gothic"/>
              </a:rPr>
              <a:t>.</a:t>
            </a: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385221775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FC1A536-B52D-9C36-96F2-C7C1728E7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0" y="685800"/>
            <a:ext cx="2606040" cy="1014984"/>
          </a:xfrm>
        </p:spPr>
        <p:txBody>
          <a:bodyPr>
            <a:normAutofit/>
          </a:bodyPr>
          <a:lstStyle/>
          <a:p>
            <a:r>
              <a:rPr lang="pl-PL" sz="2000" dirty="0"/>
              <a:t>Promocja rodzicielstwa zastępczego </a:t>
            </a:r>
          </a:p>
        </p:txBody>
      </p:sp>
      <p:pic>
        <p:nvPicPr>
          <p:cNvPr id="14" name="Symbol zastępczy obrazu 13">
            <a:extLst>
              <a:ext uri="{FF2B5EF4-FFF2-40B4-BE49-F238E27FC236}">
                <a16:creationId xmlns:a16="http://schemas.microsoft.com/office/drawing/2014/main" id="{1327B31F-AAAC-8884-3916-1E4E54AE7F2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8708" b="8708"/>
          <a:stretch>
            <a:fillRect/>
          </a:stretch>
        </p:blipFill>
        <p:spPr>
          <a:xfrm>
            <a:off x="93813" y="3827210"/>
            <a:ext cx="5070817" cy="3236976"/>
          </a:xfr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788AFAB-CA42-3E45-FA42-5B4436B14E8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pl-PL" sz="2000" dirty="0">
                <a:solidFill>
                  <a:schemeClr val="tx1"/>
                </a:solidFill>
                <a:latin typeface="+mj-lt"/>
              </a:rPr>
              <a:t>gadżety, ulotki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pl-PL" sz="2000" dirty="0">
                <a:solidFill>
                  <a:schemeClr val="tx1"/>
                </a:solidFill>
                <a:latin typeface="+mj-lt"/>
              </a:rPr>
              <a:t>promocja w mediach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pl-PL" sz="2000" dirty="0">
                <a:solidFill>
                  <a:schemeClr val="tx1"/>
                </a:solidFill>
                <a:latin typeface="+mj-lt"/>
              </a:rPr>
              <a:t>organizacja dnia otwartego 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pl-PL" sz="2000" dirty="0">
                <a:solidFill>
                  <a:schemeClr val="tx1"/>
                </a:solidFill>
                <a:latin typeface="+mj-lt"/>
              </a:rPr>
              <a:t>organizacja konkursów plastycznych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pl-PL" sz="2000" dirty="0">
                <a:solidFill>
                  <a:schemeClr val="tx1"/>
                </a:solidFill>
                <a:latin typeface="+mj-lt"/>
              </a:rPr>
              <a:t>organizacja spotkania mikołajkowego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6ED891B-BD02-966B-0FCB-DCF87262C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4052" y="0"/>
            <a:ext cx="4243895" cy="3941064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86EFAB72-60BF-B5DD-622D-70761C685C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875" y="0"/>
            <a:ext cx="3881408" cy="382721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467917F1-FEB7-FC8B-67DB-DC9C464DBD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0055" y="3888964"/>
            <a:ext cx="2970019" cy="311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4077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1A5F524-7561-E353-48FD-6C3CF0944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400" dirty="0"/>
              <a:t>Konkursy plastyczne 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3750B15-80F0-8C1C-0047-4D0F25A1BBC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62500" lnSpcReduction="20000"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pl-PL" dirty="0"/>
              <a:t> </a:t>
            </a:r>
            <a:r>
              <a:rPr lang="pl-PL" sz="2300" dirty="0">
                <a:solidFill>
                  <a:schemeClr val="tx1"/>
                </a:solidFill>
                <a:latin typeface="+mj-lt"/>
              </a:rPr>
              <a:t>Jajko  Wielkanocne- 12.02.2024 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l-PL" sz="2300" dirty="0">
                <a:solidFill>
                  <a:schemeClr val="tx1"/>
                </a:solidFill>
                <a:latin typeface="+mj-lt"/>
              </a:rPr>
              <a:t>  Wspomnienia roku szkolnego-    21.05.2024 r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l-PL" sz="2300" dirty="0">
                <a:solidFill>
                  <a:schemeClr val="tx1"/>
                </a:solidFill>
                <a:latin typeface="+mj-lt"/>
              </a:rPr>
              <a:t> Wakacyjna Przygoda- 25.07.2024</a:t>
            </a:r>
          </a:p>
          <a:p>
            <a:pPr algn="just"/>
            <a:r>
              <a:rPr lang="pl-PL" sz="2300" kern="150" dirty="0">
                <a:solidFill>
                  <a:schemeClr val="tx1"/>
                </a:solidFill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Celem konkursu było uznanie dla funkcjonujących rodzin zastępczych oraz promocja rodzicielstwa zastępczego. Dodatkowo intencją organizatora było rozwijanie wrażliwości artystycznej małoletnich oraz kształtowanie umiejętności właściwego wyboru bezpiecznych form spędzania czasu wolnego.</a:t>
            </a:r>
          </a:p>
          <a:p>
            <a:endParaRPr lang="pl-PL" dirty="0"/>
          </a:p>
        </p:txBody>
      </p:sp>
      <p:pic>
        <p:nvPicPr>
          <p:cNvPr id="10" name="Symbol zastępczy obrazu 9">
            <a:extLst>
              <a:ext uri="{FF2B5EF4-FFF2-40B4-BE49-F238E27FC236}">
                <a16:creationId xmlns:a16="http://schemas.microsoft.com/office/drawing/2014/main" id="{4892ED49-E99A-04DC-4722-38A59C97F04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8708" r="8708"/>
          <a:stretch>
            <a:fillRect/>
          </a:stretch>
        </p:blipFill>
        <p:spPr>
          <a:xfrm rot="5400000">
            <a:off x="956181" y="-206863"/>
            <a:ext cx="2742409" cy="3320727"/>
          </a:xfr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38AF406D-5AEE-555D-B0F8-93156F2CEE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6646" y="82296"/>
            <a:ext cx="2298853" cy="27424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C4549504-F23B-D6E7-B540-D63C218FE2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" y="3044952"/>
            <a:ext cx="4300135" cy="2898648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29D2ABA5-24F1-E140-FDBB-B41C4B1233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896646" y="3044952"/>
            <a:ext cx="2898648" cy="2898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54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E88FAFB-99A7-02E5-06D5-E6474880C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400" dirty="0"/>
              <a:t>Dzień otwarty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3A6A70A-2143-C5A5-CAF7-32230670437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1800" kern="1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Dzień Otwarty </a:t>
            </a:r>
            <a:br>
              <a:rPr lang="pl-PL" sz="1800" kern="1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800" kern="1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odbył się w dniu 5 czerwca 2024 w  siedzibie Powiatowego Centrum Pomocy Rodzinie w Zakopanem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1800" kern="1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pl-PL" dirty="0"/>
          </a:p>
        </p:txBody>
      </p:sp>
      <p:sp>
        <p:nvSpPr>
          <p:cNvPr id="12" name="Symbol zastępczy obrazu 11">
            <a:extLst>
              <a:ext uri="{FF2B5EF4-FFF2-40B4-BE49-F238E27FC236}">
                <a16:creationId xmlns:a16="http://schemas.microsoft.com/office/drawing/2014/main" id="{BB038F7A-E5ED-6A51-358C-7E5B31E65140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pic>
        <p:nvPicPr>
          <p:cNvPr id="13" name="2024-06-05-165310383">
            <a:hlinkClick r:id="" action="ppaction://media"/>
            <a:extLst>
              <a:ext uri="{FF2B5EF4-FFF2-40B4-BE49-F238E27FC236}">
                <a16:creationId xmlns:a16="http://schemas.microsoft.com/office/drawing/2014/main" id="{4934AFED-01A5-00E1-FAA5-F971403EB7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56" y="0"/>
            <a:ext cx="830374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5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7DDD40A-08D2-161C-17E7-4912ECDF7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400" dirty="0"/>
              <a:t>Ulotki i plakaty</a:t>
            </a:r>
          </a:p>
        </p:txBody>
      </p:sp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3EE9091D-B175-B301-19BD-5B4095D8A15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6019" r="16019"/>
          <a:stretch/>
        </p:blipFill>
        <p:spPr>
          <a:xfrm>
            <a:off x="0" y="0"/>
            <a:ext cx="8303740" cy="6858000"/>
          </a:xfr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A7A2C88-A72B-BF15-210A-E4A2C556164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pl-PL" dirty="0">
                <a:solidFill>
                  <a:schemeClr val="tx1"/>
                </a:solidFill>
                <a:latin typeface="+mj-lt"/>
              </a:rPr>
              <a:t>udostępnianie ulotek i plakatów w instytucjach współpracujących z PCPR oraz w placówkach oświatowych;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pl-PL" dirty="0">
                <a:solidFill>
                  <a:schemeClr val="tx1"/>
                </a:solidFill>
                <a:latin typeface="+mj-lt"/>
              </a:rPr>
              <a:t>udostępnianie informacji o aktualnych wydarzeniach na stronie internetowej PCPR oraz Starostwa Powiatowego;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pl-PL" dirty="0">
                <a:solidFill>
                  <a:schemeClr val="tx1"/>
                </a:solidFill>
                <a:latin typeface="+mj-lt"/>
              </a:rPr>
              <a:t>przekazywanie informacji o poszukiwaniach Kandydatów do parafii funkcjonujących na terenie Powiatu Tatrzańskiego;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75693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E52F9EF-1748-6804-D92E-35CE76182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Spotkanie mikołajkowe </a:t>
            </a:r>
          </a:p>
        </p:txBody>
      </p:sp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11E682E4-700F-9BE8-3695-1E9F2C37392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6752" b="26752"/>
          <a:stretch>
            <a:fillRect/>
          </a:stretch>
        </p:blipFill>
        <p:spPr>
          <a:xfrm>
            <a:off x="441960" y="155448"/>
            <a:ext cx="3675789" cy="3035808"/>
          </a:xfr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6B7142B-E9DA-8F67-3BF1-A2D12DA6449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l-PL" sz="18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Powiatowe Centrum Pomocy Rodzinie w Zakopanem  po raz czwarty zorganizowało Spotkanie Mikołajkowe dla dzieci z rodzin zastępczych z terenu Powiatu Tatrzańskiego. Impreza odbyła się 5 grudnia 2024. r. w DW Jasny Pałac</a:t>
            </a:r>
          </a:p>
          <a:p>
            <a:r>
              <a:rPr lang="pl-PL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Podczas Spotkania Mikołajkowego uczestnicy wzięli udział  w zabawach  animacyjnych i świątecznych warsztatach. Tradycyjnie do dzieci przybył Święty Mikołaj, który wręczył im paczki świąteczne.</a:t>
            </a:r>
          </a:p>
          <a:p>
            <a:endParaRPr lang="pl-PL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6E88E880-24C9-E728-5709-2A9EB6D58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9615" y="557784"/>
            <a:ext cx="2944368" cy="4879913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4E6AF23C-8BA7-A080-5D5A-BAE29DD56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941" y="3191256"/>
            <a:ext cx="3035808" cy="303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4252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5079E95-8481-74FD-8D11-14032C22B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400" dirty="0"/>
              <a:t>Mieszkanie usamodzielnienia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8735C01-4545-8602-B1CF-3A415B202D2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sz="1800" dirty="0">
                <a:solidFill>
                  <a:schemeClr val="tx1"/>
                </a:solidFill>
                <a:latin typeface="+mj-lt"/>
              </a:rPr>
              <a:t>dla usamodzielniających się wychowanków pieczy zastępczej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sz="1800" dirty="0">
                <a:solidFill>
                  <a:schemeClr val="tx1"/>
                </a:solidFill>
                <a:latin typeface="+mj-lt"/>
              </a:rPr>
              <a:t>czas pobytu do 2 lat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sz="1800" dirty="0">
                <a:solidFill>
                  <a:schemeClr val="tx1"/>
                </a:solidFill>
                <a:latin typeface="+mj-lt"/>
              </a:rPr>
              <a:t>wspieranie zaradności i samodzielności </a:t>
            </a:r>
          </a:p>
        </p:txBody>
      </p:sp>
      <p:pic>
        <p:nvPicPr>
          <p:cNvPr id="14" name="Symbol zastępczy obrazu 13">
            <a:extLst>
              <a:ext uri="{FF2B5EF4-FFF2-40B4-BE49-F238E27FC236}">
                <a16:creationId xmlns:a16="http://schemas.microsoft.com/office/drawing/2014/main" id="{8EA55DC8-C5BD-C47A-4742-F44166E4E68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6763" b="26763"/>
          <a:stretch>
            <a:fillRect/>
          </a:stretch>
        </p:blipFill>
        <p:spPr>
          <a:xfrm>
            <a:off x="321013" y="355060"/>
            <a:ext cx="3721960" cy="3073940"/>
          </a:xfr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AD1ECFDA-50D7-DAC3-761A-8D690182AF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6347" y="77822"/>
            <a:ext cx="3721960" cy="3499288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2676D1E4-05A9-23DF-64DC-82ECBA4512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663" y="3717306"/>
            <a:ext cx="5632315" cy="314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37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AF3103C-8A70-8D4F-EC33-09CD420EF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2032" y="1225296"/>
            <a:ext cx="8906256" cy="384048"/>
          </a:xfrm>
        </p:spPr>
        <p:txBody>
          <a:bodyPr>
            <a:normAutofit fontScale="90000"/>
          </a:bodyPr>
          <a:lstStyle/>
          <a:p>
            <a:r>
              <a:rPr kumimoji="0" lang="pl-PL" sz="2800" b="1" i="0" u="none" strike="noStrike" kern="1200" cap="none" spc="-1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</a:rPr>
              <a:t>Świadczenia w systemie pomocy społecznej</a:t>
            </a:r>
            <a:endParaRPr lang="pl-PL" dirty="0">
              <a:latin typeface="Georgia Pro Black" panose="02040A02050405020203" pitchFamily="18" charset="0"/>
            </a:endParaRP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DC1F6E9-DDFD-50E1-06CB-D768A6FD5D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38342" y="2407920"/>
            <a:ext cx="9052560" cy="2337816"/>
          </a:xfrm>
        </p:spPr>
        <p:txBody>
          <a:bodyPr/>
          <a:lstStyle/>
          <a:p>
            <a:pPr marL="285840" indent="-28584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"/>
              <a:buChar char="q"/>
            </a:pPr>
            <a:r>
              <a:rPr lang="pl-PL" sz="2000" b="0" strike="noStrike" spc="-1" dirty="0">
                <a:solidFill>
                  <a:srgbClr val="595959"/>
                </a:solidFill>
                <a:latin typeface="+mj-lt"/>
              </a:rPr>
              <a:t>Domy Pomocy Społecznej – </a:t>
            </a:r>
            <a:r>
              <a:rPr lang="pl-PL" sz="2000" spc="-1" dirty="0">
                <a:solidFill>
                  <a:srgbClr val="595959"/>
                </a:solidFill>
                <a:latin typeface="+mj-lt"/>
              </a:rPr>
              <a:t>    78 </a:t>
            </a:r>
            <a:r>
              <a:rPr lang="pl-PL" sz="2000" b="0" strike="noStrike" spc="-1" dirty="0">
                <a:solidFill>
                  <a:srgbClr val="595959"/>
                </a:solidFill>
                <a:latin typeface="+mj-lt"/>
              </a:rPr>
              <a:t> decyzji</a:t>
            </a:r>
            <a:endParaRPr lang="pl-PL" sz="2000" spc="-1" dirty="0">
              <a:solidFill>
                <a:srgbClr val="000000"/>
              </a:solidFill>
              <a:latin typeface="+mj-lt"/>
            </a:endParaRPr>
          </a:p>
          <a:p>
            <a:pPr marL="285840" indent="-28584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"/>
              <a:buChar char="q"/>
            </a:pPr>
            <a:r>
              <a:rPr lang="pl-PL" sz="2000" b="0" strike="noStrike" spc="-1" dirty="0">
                <a:solidFill>
                  <a:srgbClr val="595959"/>
                </a:solidFill>
                <a:latin typeface="+mj-lt"/>
              </a:rPr>
              <a:t>Karta Polaka –  15 197,49 zł</a:t>
            </a:r>
            <a:endParaRPr lang="pl-PL" sz="2000" spc="-1" dirty="0">
              <a:solidFill>
                <a:srgbClr val="000000"/>
              </a:solidFill>
              <a:latin typeface="+mj-lt"/>
            </a:endParaRPr>
          </a:p>
          <a:p>
            <a:pPr marL="285840" indent="-28584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"/>
              <a:buChar char="q"/>
            </a:pPr>
            <a:r>
              <a:rPr lang="pl-PL" sz="2000" b="0" strike="noStrike" spc="-1" dirty="0">
                <a:solidFill>
                  <a:srgbClr val="595959"/>
                </a:solidFill>
                <a:latin typeface="+mj-lt"/>
              </a:rPr>
              <a:t>Indywidualny program integracji cudzoziemców 45 153,00 zł </a:t>
            </a:r>
            <a:r>
              <a:rPr lang="pl-PL" sz="1600" b="0" strike="noStrike" spc="-1" dirty="0">
                <a:solidFill>
                  <a:srgbClr val="595959"/>
                </a:solidFill>
                <a:latin typeface="+mj-lt"/>
              </a:rPr>
              <a:t>	</a:t>
            </a:r>
            <a:r>
              <a:rPr lang="pl-PL" sz="1600" b="0" strike="noStrike" spc="-1" dirty="0">
                <a:solidFill>
                  <a:srgbClr val="595959"/>
                </a:solidFill>
                <a:latin typeface="Georgia Pro Black" panose="02040A02050405020203" pitchFamily="18" charset="0"/>
              </a:rPr>
              <a:t>										</a:t>
            </a:r>
            <a:endParaRPr lang="pl-PL" sz="1600" b="0" strike="noStrike" spc="-1" dirty="0">
              <a:solidFill>
                <a:srgbClr val="000000"/>
              </a:solidFill>
              <a:latin typeface="Georgia Pro Black" panose="02040A02050405020203" pitchFamily="18" charset="0"/>
            </a:endParaRPr>
          </a:p>
          <a:p>
            <a:endParaRPr lang="pl-PL" dirty="0">
              <a:latin typeface="Georgia Pro Black" panose="02040A02050405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418935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50EF060-7350-1CF4-5DA1-20D72016B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494" y="340079"/>
            <a:ext cx="10149840" cy="704088"/>
          </a:xfrm>
        </p:spPr>
        <p:txBody>
          <a:bodyPr>
            <a:normAutofit fontScale="90000"/>
          </a:bodyPr>
          <a:lstStyle/>
          <a:p>
            <a:pPr algn="ctr"/>
            <a:r>
              <a:rPr kumimoji="0" lang="pl-PL" sz="2800" b="1" i="0" u="none" strike="noStrike" kern="1200" cap="none" spc="-1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</a:rPr>
              <a:t>Państwowy Fundusz Rehabilitacji Osób Niepełnosprawnych</a:t>
            </a:r>
            <a:endParaRPr lang="pl-PL" dirty="0">
              <a:latin typeface="Georgia Pro Black" panose="02040A02050405020203" pitchFamily="18" charset="0"/>
            </a:endParaRP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686CEBC-B180-F45B-753B-83E49C031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65774" y="1260510"/>
            <a:ext cx="9052560" cy="3185030"/>
          </a:xfrm>
        </p:spPr>
        <p:txBody>
          <a:bodyPr>
            <a:normAutofit lnSpcReduction="10000"/>
          </a:bodyPr>
          <a:lstStyle/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"/>
              <a:buChar char="q"/>
            </a:pPr>
            <a:r>
              <a:rPr lang="pl-PL" sz="1800" b="0" strike="noStrike" spc="-1" dirty="0">
                <a:solidFill>
                  <a:srgbClr val="404040"/>
                </a:solidFill>
                <a:latin typeface="+mj-lt"/>
              </a:rPr>
              <a:t>rehabilitacja społeczna </a:t>
            </a:r>
            <a:r>
              <a:rPr lang="pl-PL" sz="1800" b="1" strike="noStrike" spc="-1" dirty="0">
                <a:solidFill>
                  <a:srgbClr val="404040"/>
                </a:solidFill>
                <a:latin typeface="+mj-lt"/>
              </a:rPr>
              <a:t>3.251.594,00 zł</a:t>
            </a:r>
          </a:p>
          <a:p>
            <a:pPr marL="342900" indent="-3429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Arial" panose="020B0604020202020204" pitchFamily="34" charset="0"/>
              <a:buChar char="•"/>
            </a:pPr>
            <a:r>
              <a:rPr lang="pl-PL" sz="1800" spc="-1" dirty="0">
                <a:solidFill>
                  <a:srgbClr val="404040"/>
                </a:solidFill>
                <a:latin typeface="+mj-lt"/>
              </a:rPr>
              <a:t>t</a:t>
            </a:r>
            <a:r>
              <a:rPr lang="pl-PL" sz="1800" b="0" strike="noStrike" spc="-1" dirty="0">
                <a:solidFill>
                  <a:srgbClr val="404040"/>
                </a:solidFill>
                <a:latin typeface="+mj-lt"/>
              </a:rPr>
              <a:t>urnusy rehabilitacyjne </a:t>
            </a:r>
            <a:r>
              <a:rPr lang="pl-PL" sz="1800" dirty="0">
                <a:effectLst/>
                <a:latin typeface="+mj-lt"/>
                <a:ea typeface="Calibri" panose="020F0502020204030204" pitchFamily="34" charset="0"/>
              </a:rPr>
              <a:t>189.253,00 zł</a:t>
            </a:r>
          </a:p>
          <a:p>
            <a:pPr marL="342900" indent="-3429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Arial" panose="020B0604020202020204" pitchFamily="34" charset="0"/>
              <a:buChar char="•"/>
            </a:pPr>
            <a:r>
              <a:rPr lang="pl-PL" sz="1800" dirty="0">
                <a:effectLst/>
                <a:latin typeface="+mj-lt"/>
                <a:ea typeface="Calibri" panose="020F0502020204030204" pitchFamily="34" charset="0"/>
              </a:rPr>
              <a:t>sport, kultura, rekreacja i turystyka 33.364,70 zł</a:t>
            </a:r>
          </a:p>
          <a:p>
            <a:pPr marL="342900" indent="-3429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Arial" panose="020B0604020202020204" pitchFamily="34" charset="0"/>
              <a:buChar char="•"/>
            </a:pPr>
            <a:r>
              <a:rPr lang="pl-PL" sz="1800" dirty="0">
                <a:effectLst/>
                <a:latin typeface="+mj-lt"/>
                <a:ea typeface="Calibri" panose="020F0502020204030204" pitchFamily="34" charset="0"/>
              </a:rPr>
              <a:t>przedmioty ortopedyczne i środki pomocnicze </a:t>
            </a:r>
            <a:r>
              <a:rPr lang="pl-PL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722.934,51 zł </a:t>
            </a:r>
          </a:p>
          <a:p>
            <a:pPr marL="342900" indent="-3429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Arial" panose="020B0604020202020204" pitchFamily="34" charset="0"/>
              <a:buChar char="•"/>
            </a:pPr>
            <a:r>
              <a:rPr lang="pl-PL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pl-PL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ariery funkcjonalne </a:t>
            </a: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99.207,59 zł</a:t>
            </a:r>
          </a:p>
          <a:p>
            <a:pPr marL="342900" indent="-3429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Arial" panose="020B0604020202020204" pitchFamily="34" charset="0"/>
              <a:buChar char="•"/>
            </a:pPr>
            <a:r>
              <a:rPr lang="pl-PL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Warsztaty Terapii Zajęciowej </a:t>
            </a: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2.190.240,00 zł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3080" indent="0">
              <a:lnSpc>
                <a:spcPct val="100000"/>
              </a:lnSpc>
              <a:spcBef>
                <a:spcPts val="1001"/>
              </a:spcBef>
              <a:buNone/>
            </a:pPr>
            <a:endParaRPr lang="pl-PL" sz="2000" b="0" strike="noStrike" spc="-1" dirty="0">
              <a:solidFill>
                <a:srgbClr val="000000"/>
              </a:solidFill>
              <a:latin typeface="+mj-lt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"/>
              <a:buChar char="q"/>
            </a:pPr>
            <a:r>
              <a:rPr lang="pl-PL" sz="2000" b="0" strike="noStrike" spc="-1" dirty="0">
                <a:solidFill>
                  <a:srgbClr val="404040"/>
                </a:solidFill>
                <a:latin typeface="+mj-lt"/>
              </a:rPr>
              <a:t>Aktywny Samorząd 148.116,45 zł</a:t>
            </a:r>
            <a:endParaRPr lang="pl-PL" sz="1800" b="0" strike="noStrike" spc="-1" dirty="0">
              <a:solidFill>
                <a:srgbClr val="000000"/>
              </a:solidFill>
              <a:latin typeface="+mj-lt"/>
            </a:endParaRPr>
          </a:p>
          <a:p>
            <a:endParaRPr lang="pl-PL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79960457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561BDA-D8C4-E400-FF46-3075A2066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0280" y="274320"/>
            <a:ext cx="8659368" cy="685800"/>
          </a:xfrm>
        </p:spPr>
        <p:txBody>
          <a:bodyPr>
            <a:normAutofit fontScale="90000"/>
          </a:bodyPr>
          <a:lstStyle/>
          <a:p>
            <a:pPr algn="ctr"/>
            <a:r>
              <a:rPr kumimoji="0" lang="pl-PL" sz="2800" b="1" i="0" u="none" strike="noStrike" kern="1200" cap="none" spc="-1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</a:rPr>
              <a:t>Kontrole i wizytacje przeprowadzone przez PCPR</a:t>
            </a:r>
            <a:endParaRPr lang="pl-PL" dirty="0">
              <a:latin typeface="Georgia Pro Black" panose="02040A02050405020203" pitchFamily="18" charset="0"/>
            </a:endParaRP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6157C49-9EE7-C5C6-0021-1BB00DDB4A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31136" y="1892808"/>
            <a:ext cx="9052560" cy="4194048"/>
          </a:xfrm>
        </p:spPr>
        <p:txBody>
          <a:bodyPr>
            <a:normAutofit/>
          </a:bodyPr>
          <a:lstStyle/>
          <a:p>
            <a:pPr marL="343080" marR="0" lvl="0" indent="-343080" algn="l" defTabSz="914400" rtl="0" eaLnBrk="1" fontAlgn="auto" latinLnBrk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A53010"/>
              </a:buClr>
              <a:buSzTx/>
              <a:buFont typeface="Wingdings"/>
              <a:buChar char="q"/>
              <a:tabLst/>
              <a:defRPr/>
            </a:pPr>
            <a:r>
              <a:rPr kumimoji="0" lang="pl-PL" b="0" i="0" u="none" strike="noStrike" kern="1200" cap="none" spc="-1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j-lt"/>
              </a:rPr>
              <a:t> Beneficjenci programów finansowanych ze środków PFRON</a:t>
            </a:r>
            <a:endParaRPr kumimoji="0" lang="pl-PL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</a:endParaRPr>
          </a:p>
          <a:p>
            <a:pPr marL="343080" marR="0" lvl="0" indent="-343080" algn="l" defTabSz="914400" rtl="0" eaLnBrk="1" fontAlgn="auto" latinLnBrk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A53010"/>
              </a:buClr>
              <a:buSzTx/>
              <a:buFont typeface="Wingdings"/>
              <a:buChar char="q"/>
              <a:tabLst/>
              <a:defRPr/>
            </a:pPr>
            <a:r>
              <a:rPr kumimoji="0" lang="pl-PL" b="0" i="0" u="none" strike="noStrike" kern="1200" cap="none" spc="-1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j-lt"/>
              </a:rPr>
              <a:t>Warsztat Terapii Zajęciowej</a:t>
            </a:r>
            <a:endParaRPr kumimoji="0" lang="pl-PL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</a:endParaRPr>
          </a:p>
          <a:p>
            <a:pPr marL="343080" marR="0" lvl="0" indent="-343080" algn="l" defTabSz="914400" rtl="0" eaLnBrk="1" fontAlgn="auto" latinLnBrk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A53010"/>
              </a:buClr>
              <a:buSzTx/>
              <a:buFont typeface="Wingdings"/>
              <a:buChar char="q"/>
              <a:tabLst/>
              <a:defRPr/>
            </a:pPr>
            <a:r>
              <a:rPr kumimoji="0" lang="pl-PL" b="0" i="0" u="none" strike="noStrike" kern="1200" cap="none" spc="-1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j-lt"/>
              </a:rPr>
              <a:t>Domy Pomocy Społecznej</a:t>
            </a:r>
            <a:endParaRPr kumimoji="0" lang="pl-PL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</a:endParaRPr>
          </a:p>
          <a:p>
            <a:pPr marL="343080" marR="0" lvl="0" indent="-343080" algn="l" defTabSz="914400" rtl="0" eaLnBrk="1" fontAlgn="auto" latinLnBrk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A53010"/>
              </a:buClr>
              <a:buSzTx/>
              <a:buFont typeface="Wingdings"/>
              <a:buChar char="q"/>
              <a:tabLst/>
              <a:defRPr/>
            </a:pPr>
            <a:r>
              <a:rPr kumimoji="0" lang="pl-PL" b="0" i="0" u="none" strike="noStrike" kern="1200" cap="none" spc="-1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j-lt"/>
              </a:rPr>
              <a:t>Tatrzański Ośrodek |Interwencji Kryzysowej i Wsparcia Ofiar Przemocy Domowej</a:t>
            </a:r>
            <a:endParaRPr kumimoji="0" lang="pl-PL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</a:endParaRPr>
          </a:p>
          <a:p>
            <a:pPr marL="343080" marR="0" lvl="0" indent="-343080" algn="l" defTabSz="914400" rtl="0" eaLnBrk="1" fontAlgn="auto" latinLnBrk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A53010"/>
              </a:buClr>
              <a:buSzTx/>
              <a:buFont typeface="Wingdings"/>
              <a:buChar char="q"/>
              <a:tabLst/>
              <a:defRPr/>
            </a:pPr>
            <a:r>
              <a:rPr kumimoji="0" lang="pl-PL" b="0" i="0" u="none" strike="noStrike" kern="1200" cap="none" spc="-1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j-lt"/>
              </a:rPr>
              <a:t>Placówka Opiekuńczo-Wychowawcza „</a:t>
            </a:r>
            <a:r>
              <a:rPr kumimoji="0" lang="pl-PL" b="0" i="0" u="none" strike="noStrike" kern="1200" cap="none" spc="-1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j-lt"/>
              </a:rPr>
              <a:t>Tatrogród</a:t>
            </a:r>
            <a:r>
              <a:rPr kumimoji="0" lang="pl-PL" b="0" i="0" u="none" strike="noStrike" kern="1200" cap="none" spc="-1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j-lt"/>
              </a:rPr>
              <a:t>”</a:t>
            </a:r>
            <a:endParaRPr kumimoji="0" lang="pl-PL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</a:endParaRPr>
          </a:p>
          <a:p>
            <a:pPr marL="343080" marR="0" lvl="0" indent="-343080" algn="l" defTabSz="914400" rtl="0" eaLnBrk="1" fontAlgn="auto" latinLnBrk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A53010"/>
              </a:buClr>
              <a:buSzTx/>
              <a:buFont typeface="Wingdings"/>
              <a:buChar char="q"/>
              <a:tabLst/>
              <a:defRPr/>
            </a:pPr>
            <a:r>
              <a:rPr kumimoji="0" lang="pl-PL" b="0" i="0" u="none" strike="noStrike" kern="1200" cap="none" spc="-1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j-lt"/>
              </a:rPr>
              <a:t>rodziny zastępcze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A5301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b="0" i="0" u="none" strike="noStrike" kern="1200" cap="none" spc="-1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j-lt"/>
              </a:rPr>
              <a:t>                                                                                                           RAZEM 25 kontroli</a:t>
            </a:r>
          </a:p>
          <a:p>
            <a:endParaRPr lang="pl-PL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020009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0258E68-EAE1-A478-55F5-D4A4B66A2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312" y="457200"/>
            <a:ext cx="8010144" cy="585216"/>
          </a:xfrm>
        </p:spPr>
        <p:txBody>
          <a:bodyPr>
            <a:normAutofit fontScale="90000"/>
          </a:bodyPr>
          <a:lstStyle/>
          <a:p>
            <a:r>
              <a:rPr kumimoji="0" lang="pl-PL" sz="2800" b="1" i="0" u="none" strike="noStrike" kern="1200" cap="none" spc="-1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</a:rPr>
              <a:t>Świadczenia w systemie pieczy zastępczej </a:t>
            </a:r>
            <a:endParaRPr lang="pl-PL" dirty="0">
              <a:latin typeface="Georgia Pro Black" panose="02040A02050405020203" pitchFamily="18" charset="0"/>
            </a:endParaRP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5A79826-0A2D-881C-7C05-1DB7A8859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02350" y="1225296"/>
            <a:ext cx="9052560" cy="3319272"/>
          </a:xfrm>
        </p:spPr>
        <p:txBody>
          <a:bodyPr>
            <a:normAutofit/>
          </a:bodyPr>
          <a:lstStyle/>
          <a:p>
            <a:pPr marL="343080" marR="0" lvl="0" indent="-343080" algn="l" defTabSz="914400" rtl="0" eaLnBrk="1" fontAlgn="auto" latinLnBrk="0" hangingPunct="1">
              <a:lnSpc>
                <a:spcPct val="80000"/>
              </a:lnSpc>
              <a:spcBef>
                <a:spcPts val="1001"/>
              </a:spcBef>
              <a:spcAft>
                <a:spcPts val="0"/>
              </a:spcAft>
              <a:buClr>
                <a:srgbClr val="A53010"/>
              </a:buClr>
              <a:buSzTx/>
              <a:buFont typeface="Wingdings"/>
              <a:buChar char="q"/>
              <a:tabLst/>
              <a:defRPr/>
            </a:pPr>
            <a:r>
              <a:rPr lang="pl-PL" spc="-1" dirty="0">
                <a:solidFill>
                  <a:srgbClr val="404040"/>
                </a:solidFill>
                <a:latin typeface="+mj-lt"/>
              </a:rPr>
              <a:t>świadczenia</a:t>
            </a:r>
            <a:r>
              <a:rPr kumimoji="0" lang="pl-PL" b="0" i="0" u="none" strike="noStrike" kern="1200" cap="none" spc="-1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j-lt"/>
              </a:rPr>
              <a:t> dla rodzin zastępczych 1.312.601,82 zł </a:t>
            </a:r>
            <a:endParaRPr kumimoji="0" lang="pl-PL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</a:endParaRPr>
          </a:p>
          <a:p>
            <a:pPr marL="228600" marR="0" lvl="0" indent="0" algn="l" defTabSz="914400" rtl="0" eaLnBrk="1" fontAlgn="auto" latinLnBrk="0" hangingPunct="1">
              <a:lnSpc>
                <a:spcPct val="8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b="0" i="0" u="none" strike="noStrike" kern="1200" cap="none" spc="-1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j-lt"/>
              </a:rPr>
              <a:t> </a:t>
            </a:r>
            <a:endParaRPr kumimoji="0" lang="pl-PL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</a:endParaRPr>
          </a:p>
          <a:p>
            <a:pPr marL="343080" marR="0" lvl="0" indent="-343080" algn="l" defTabSz="914400" rtl="0" eaLnBrk="1" fontAlgn="auto" latinLnBrk="0" hangingPunct="1">
              <a:lnSpc>
                <a:spcPct val="80000"/>
              </a:lnSpc>
              <a:spcBef>
                <a:spcPts val="1001"/>
              </a:spcBef>
              <a:spcAft>
                <a:spcPts val="0"/>
              </a:spcAft>
              <a:buClr>
                <a:srgbClr val="A53010"/>
              </a:buClr>
              <a:buSzTx/>
              <a:buFont typeface="Wingdings"/>
              <a:buChar char="q"/>
              <a:tabLst/>
              <a:defRPr/>
            </a:pPr>
            <a:r>
              <a:rPr lang="pl-PL" spc="-1" dirty="0">
                <a:solidFill>
                  <a:srgbClr val="404040"/>
                </a:solidFill>
                <a:latin typeface="+mj-lt"/>
              </a:rPr>
              <a:t>świadczenia</a:t>
            </a:r>
            <a:r>
              <a:rPr kumimoji="0" lang="pl-PL" b="0" i="0" u="none" strike="noStrike" kern="1200" cap="none" spc="-1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j-lt"/>
              </a:rPr>
              <a:t> dla usamodzielnionych wychowanków 26.892,00 zł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1"/>
              </a:spcBef>
              <a:spcAft>
                <a:spcPts val="0"/>
              </a:spcAft>
              <a:buClr>
                <a:srgbClr val="A5301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</a:endParaRPr>
          </a:p>
          <a:p>
            <a:pPr marL="343080" marR="0" lvl="0" indent="-343080" algn="l" defTabSz="914400" rtl="0" eaLnBrk="1" fontAlgn="auto" latinLnBrk="0" hangingPunct="1">
              <a:lnSpc>
                <a:spcPct val="80000"/>
              </a:lnSpc>
              <a:spcBef>
                <a:spcPts val="1001"/>
              </a:spcBef>
              <a:spcAft>
                <a:spcPts val="0"/>
              </a:spcAft>
              <a:buClr>
                <a:srgbClr val="A53010"/>
              </a:buClr>
              <a:buSzTx/>
              <a:buFont typeface="Wingdings"/>
              <a:buChar char="q"/>
              <a:tabLst/>
              <a:defRPr/>
            </a:pPr>
            <a:r>
              <a:rPr kumimoji="0" lang="pl-PL" b="0" i="0" u="none" strike="noStrike" kern="1200" cap="none" spc="-1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j-lt"/>
              </a:rPr>
              <a:t>wynagrodzenia dla rodzin zastępczych zawodowych 282.293,85 zł </a:t>
            </a:r>
          </a:p>
          <a:p>
            <a:endParaRPr lang="pl-PL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76479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3E752A0-FDBC-96D8-BFEE-C633C92FE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5032" y="475488"/>
            <a:ext cx="7251192" cy="740664"/>
          </a:xfrm>
        </p:spPr>
        <p:txBody>
          <a:bodyPr>
            <a:normAutofit/>
          </a:bodyPr>
          <a:lstStyle/>
          <a:p>
            <a:r>
              <a:rPr kumimoji="0" lang="pl-PL" sz="2800" b="1" i="0" u="none" strike="noStrike" kern="1200" cap="none" spc="-1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</a:rPr>
              <a:t>Rodzinna piecza zastępcza</a:t>
            </a:r>
            <a:endParaRPr lang="pl-PL" dirty="0">
              <a:latin typeface="Georgia Pro Black" panose="02040A02050405020203" pitchFamily="18" charset="0"/>
            </a:endParaRP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CB4EAC3-F4D3-AAA7-C0C1-A1403A6864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65774" y="1426464"/>
            <a:ext cx="9052560" cy="3291840"/>
          </a:xfrm>
        </p:spPr>
        <p:txBody>
          <a:bodyPr>
            <a:normAutofit fontScale="85000" lnSpcReduction="20000"/>
          </a:bodyPr>
          <a:lstStyle/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200" b="0" i="0" u="none" strike="noStrike" kern="1200" cap="none" spc="-1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j-lt"/>
              </a:rPr>
              <a:t>Dochody</a:t>
            </a:r>
            <a:r>
              <a:rPr kumimoji="0" lang="pl-PL" sz="2200" b="1" i="0" u="none" strike="noStrike" kern="1200" cap="none" spc="-1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j-lt"/>
              </a:rPr>
              <a:t> </a:t>
            </a:r>
          </a:p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2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</a:endParaRPr>
          </a:p>
          <a:p>
            <a:pPr marL="343080" marR="0" lvl="0" indent="-343080" algn="l" defTabSz="914400" rtl="0" eaLnBrk="1" fontAlgn="auto" latinLnBrk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A53010"/>
              </a:buClr>
              <a:buSzTx/>
              <a:buFont typeface="Wingdings"/>
              <a:buChar char="q"/>
              <a:tabLst/>
              <a:defRPr/>
            </a:pPr>
            <a:r>
              <a:rPr kumimoji="0" lang="pl-PL" sz="2200" b="0" i="0" u="none" strike="noStrike" kern="1200" cap="none" spc="-1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j-lt"/>
              </a:rPr>
              <a:t>z tytułu porozumień z innymi powiatami i częściowego ponoszenia kosztów przez gminy  1.099.077,68 zł </a:t>
            </a:r>
            <a:endParaRPr kumimoji="0" lang="pl-PL" sz="2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</a:endParaRPr>
          </a:p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2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 </a:t>
            </a:r>
            <a:endParaRPr kumimoji="0" lang="pl-PL" sz="2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</a:endParaRPr>
          </a:p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Wydatki</a:t>
            </a:r>
          </a:p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2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</a:endParaRPr>
          </a:p>
          <a:p>
            <a:pPr marL="343080" marR="0" lvl="0" indent="-343080" algn="l" defTabSz="914400" rtl="0" eaLnBrk="1" fontAlgn="auto" latinLnBrk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A53010"/>
              </a:buClr>
              <a:buSzTx/>
              <a:buFont typeface="Wingdings"/>
              <a:buChar char="q"/>
              <a:tabLst/>
              <a:defRPr/>
            </a:pPr>
            <a:r>
              <a:rPr kumimoji="0" lang="pl-PL" sz="2200" b="0" i="0" u="none" strike="noStrike" kern="1200" cap="none" spc="-1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j-lt"/>
              </a:rPr>
              <a:t>koszty pobytu dzieci pochodzących z powiatu tatrzańskiego w rodzinach zastępczych poza terenem naszego powiatu 666.534,99 zł</a:t>
            </a:r>
            <a:endParaRPr kumimoji="0" lang="pl-PL" sz="2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</a:endParaRPr>
          </a:p>
          <a:p>
            <a:pPr marL="343080" marR="0" lvl="0" indent="0" algn="l" defTabSz="914400" rtl="0" eaLnBrk="1" fontAlgn="auto" latinLnBrk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700" b="0" i="0" u="none" strike="noStrike" kern="1200" cap="none" spc="-1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j-lt"/>
              </a:rPr>
              <a:t> </a:t>
            </a:r>
            <a:endParaRPr kumimoji="0" lang="pl-PL" sz="17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</a:endParaRPr>
          </a:p>
          <a:p>
            <a:endParaRPr lang="pl-PL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348625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2C9D952-DF76-FDDC-F5E6-9F6369174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3512" y="771144"/>
            <a:ext cx="7783068" cy="655320"/>
          </a:xfrm>
        </p:spPr>
        <p:txBody>
          <a:bodyPr>
            <a:normAutofit/>
          </a:bodyPr>
          <a:lstStyle/>
          <a:p>
            <a:r>
              <a:rPr kumimoji="0" lang="pl-PL" sz="2800" b="1" i="0" u="none" strike="noStrike" kern="1200" cap="none" spc="-1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</a:rPr>
              <a:t>Instytucjonalna piecza zastępcza </a:t>
            </a:r>
            <a:endParaRPr lang="pl-PL" dirty="0">
              <a:latin typeface="Georgia Pro Black" panose="02040A02050405020203" pitchFamily="18" charset="0"/>
            </a:endParaRP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3189CE3-7F29-FDC2-66FE-2C6E4FC596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65774" y="1517904"/>
            <a:ext cx="9052560" cy="3191256"/>
          </a:xfrm>
        </p:spPr>
        <p:txBody>
          <a:bodyPr>
            <a:noAutofit/>
          </a:bodyPr>
          <a:lstStyle/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b="0" i="0" u="none" strike="noStrike" kern="1200" cap="none" spc="-1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j-lt"/>
              </a:rPr>
              <a:t>Wydatki</a:t>
            </a:r>
            <a:endParaRPr kumimoji="0" lang="pl-PL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</a:endParaRPr>
          </a:p>
          <a:p>
            <a:pPr marL="343080" marR="0" lvl="0" indent="-343080" algn="l" defTabSz="914400" rtl="0" eaLnBrk="1" fontAlgn="auto" latinLnBrk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A53010"/>
              </a:buClr>
              <a:buSzTx/>
              <a:buFont typeface="Wingdings"/>
              <a:buChar char="q"/>
              <a:tabLst/>
              <a:defRPr/>
            </a:pPr>
            <a:r>
              <a:rPr kumimoji="0" lang="pl-PL" b="0" i="0" u="none" strike="noStrike" kern="1200" cap="none" spc="-1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j-lt"/>
              </a:rPr>
              <a:t>z tytułu porozumień dotyczących kosztów utrzymania dzieci w POW 293.210,61 zł</a:t>
            </a:r>
            <a:endParaRPr kumimoji="0" lang="pl-PL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</a:endParaRPr>
          </a:p>
          <a:p>
            <a:pPr marL="343080" marR="0" lvl="0" indent="-343080" algn="l" defTabSz="914400" rtl="0" eaLnBrk="1" fontAlgn="auto" latinLnBrk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A53010"/>
              </a:buClr>
              <a:buSzTx/>
              <a:buFont typeface="Wingdings"/>
              <a:buChar char="q"/>
              <a:tabLst/>
              <a:defRPr/>
            </a:pPr>
            <a:r>
              <a:rPr kumimoji="0" lang="pl-PL" b="0" i="0" u="none" strike="noStrike" kern="1200" cap="none" spc="-1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j-lt"/>
              </a:rPr>
              <a:t>usamodzielnienia 92.400,00  zł</a:t>
            </a:r>
            <a:endParaRPr kumimoji="0" lang="pl-PL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</a:endParaRPr>
          </a:p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b="0" i="0" u="none" strike="noStrike" kern="1200" cap="none" spc="-1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j-lt"/>
              </a:rPr>
              <a:t> </a:t>
            </a:r>
            <a:endParaRPr kumimoji="0" lang="pl-PL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</a:endParaRPr>
          </a:p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b="0" i="0" u="none" strike="noStrike" kern="1200" cap="none" spc="-1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j-lt"/>
              </a:rPr>
              <a:t>Dochody</a:t>
            </a:r>
            <a:endParaRPr kumimoji="0" lang="pl-PL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</a:endParaRPr>
          </a:p>
          <a:p>
            <a:pPr marL="343080" marR="0" lvl="0" indent="-343080" algn="l" defTabSz="914400" rtl="0" eaLnBrk="1" fontAlgn="auto" latinLnBrk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A53010"/>
              </a:buClr>
              <a:buSzTx/>
              <a:buFont typeface="Wingdings"/>
              <a:buChar char="q"/>
              <a:tabLst/>
              <a:defRPr/>
            </a:pPr>
            <a:r>
              <a:rPr kumimoji="0" lang="pl-PL" b="0" i="0" u="none" strike="noStrike" kern="1200" cap="none" spc="-1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j-lt"/>
              </a:rPr>
              <a:t>z tytułu porozumień z innymi powiatami i częściowego ponoszenia kosztów przez gminy 1 038 962,37 zł</a:t>
            </a:r>
            <a:endParaRPr kumimoji="0" lang="pl-PL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</a:endParaRPr>
          </a:p>
          <a:p>
            <a:endParaRPr lang="pl-PL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055302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D24D727-C8EC-BDC4-1773-FDFF15E66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5774" y="502920"/>
            <a:ext cx="8861890" cy="758952"/>
          </a:xfrm>
        </p:spPr>
        <p:txBody>
          <a:bodyPr>
            <a:noAutofit/>
          </a:bodyPr>
          <a:lstStyle/>
          <a:p>
            <a:pPr algn="ctr"/>
            <a:r>
              <a:rPr kumimoji="0" lang="pl-PL" sz="2800" b="1" i="0" u="none" strike="noStrike" kern="1200" cap="none" spc="-1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</a:rPr>
              <a:t>ORGANIZATOR RODZINNEJ PIECZY ZASTĘPCZEJ </a:t>
            </a:r>
            <a:endParaRPr lang="pl-PL" sz="2800" dirty="0">
              <a:latin typeface="Georgia Pro Black" panose="02040A02050405020203" pitchFamily="18" charset="0"/>
            </a:endParaRP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C22BBC6-4065-19DA-5304-644A4F97A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65774" y="1554480"/>
            <a:ext cx="9052560" cy="3154680"/>
          </a:xfrm>
        </p:spPr>
        <p:txBody>
          <a:bodyPr>
            <a:normAutofit fontScale="85000" lnSpcReduction="20000"/>
          </a:bodyPr>
          <a:lstStyle/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pl-PL" sz="2000" b="0" strike="noStrike" spc="-1" dirty="0">
                <a:solidFill>
                  <a:srgbClr val="404040"/>
                </a:solidFill>
                <a:latin typeface="+mj-lt"/>
              </a:rPr>
              <a:t>Podział na typy rodzin</a:t>
            </a:r>
            <a:endParaRPr lang="pl-PL" sz="2000" b="0" strike="noStrike" spc="-1" dirty="0">
              <a:solidFill>
                <a:srgbClr val="000000"/>
              </a:solidFill>
              <a:latin typeface="+mj-lt"/>
            </a:endParaRPr>
          </a:p>
          <a:p>
            <a:pPr marL="285840" indent="-28584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"/>
              <a:buChar char="q"/>
            </a:pPr>
            <a:r>
              <a:rPr lang="pl-PL" sz="2000" b="0" strike="noStrike" spc="-1" dirty="0">
                <a:solidFill>
                  <a:srgbClr val="404040"/>
                </a:solidFill>
                <a:latin typeface="+mj-lt"/>
              </a:rPr>
              <a:t>Spokrewniona 33 rodziny, </a:t>
            </a:r>
            <a:r>
              <a:rPr lang="pl-PL" spc="-1" dirty="0">
                <a:solidFill>
                  <a:srgbClr val="404040"/>
                </a:solidFill>
                <a:latin typeface="+mj-lt"/>
              </a:rPr>
              <a:t>48</a:t>
            </a:r>
            <a:r>
              <a:rPr lang="pl-PL" sz="2000" b="0" strike="noStrike" spc="-1" dirty="0">
                <a:solidFill>
                  <a:srgbClr val="404040"/>
                </a:solidFill>
                <a:latin typeface="+mj-lt"/>
              </a:rPr>
              <a:t> podopiecznych</a:t>
            </a:r>
            <a:endParaRPr lang="pl-PL" sz="2000" b="0" strike="noStrike" spc="-1" dirty="0">
              <a:solidFill>
                <a:srgbClr val="000000"/>
              </a:solidFill>
              <a:latin typeface="+mj-lt"/>
            </a:endParaRPr>
          </a:p>
          <a:p>
            <a:pPr marL="285840" indent="-28584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"/>
              <a:buChar char="q"/>
            </a:pPr>
            <a:r>
              <a:rPr lang="pl-PL" sz="2000" b="0" strike="noStrike" spc="-1" dirty="0">
                <a:solidFill>
                  <a:srgbClr val="404040"/>
                </a:solidFill>
                <a:latin typeface="+mj-lt"/>
              </a:rPr>
              <a:t>Niezawodowa </a:t>
            </a:r>
            <a:r>
              <a:rPr lang="pl-PL" spc="-1" dirty="0">
                <a:solidFill>
                  <a:srgbClr val="404040"/>
                </a:solidFill>
                <a:latin typeface="+mj-lt"/>
              </a:rPr>
              <a:t>16</a:t>
            </a:r>
            <a:r>
              <a:rPr lang="pl-PL" sz="2000" b="0" strike="noStrike" spc="-1" dirty="0">
                <a:solidFill>
                  <a:srgbClr val="404040"/>
                </a:solidFill>
                <a:latin typeface="+mj-lt"/>
              </a:rPr>
              <a:t> rodzin, 21 podopiecznych</a:t>
            </a:r>
            <a:endParaRPr lang="pl-PL" sz="2000" b="0" strike="noStrike" spc="-1" dirty="0">
              <a:solidFill>
                <a:srgbClr val="000000"/>
              </a:solidFill>
              <a:latin typeface="+mj-lt"/>
            </a:endParaRPr>
          </a:p>
          <a:p>
            <a:pPr marL="285840" indent="-28584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"/>
              <a:buChar char="q"/>
            </a:pPr>
            <a:r>
              <a:rPr lang="pl-PL" sz="2000" b="0" strike="noStrike" spc="-1" dirty="0">
                <a:latin typeface="+mj-lt"/>
              </a:rPr>
              <a:t>Zawodowa  </a:t>
            </a:r>
            <a:r>
              <a:rPr lang="pl-PL" spc="-1" dirty="0">
                <a:latin typeface="+mj-lt"/>
              </a:rPr>
              <a:t> 4 rodziny</a:t>
            </a:r>
            <a:r>
              <a:rPr lang="pl-PL" sz="2000" b="0" strike="noStrike" spc="-1" dirty="0">
                <a:latin typeface="+mj-lt"/>
              </a:rPr>
              <a:t>, 10 podopiecznych</a:t>
            </a:r>
          </a:p>
          <a:p>
            <a:pPr marL="285840" indent="0">
              <a:lnSpc>
                <a:spcPct val="100000"/>
              </a:lnSpc>
              <a:spcBef>
                <a:spcPts val="1001"/>
              </a:spcBef>
              <a:buNone/>
            </a:pPr>
            <a:r>
              <a:rPr lang="pl-PL" sz="2000" b="0" strike="noStrike" spc="-1" dirty="0">
                <a:solidFill>
                  <a:srgbClr val="404040"/>
                </a:solidFill>
                <a:latin typeface="+mj-lt"/>
              </a:rPr>
              <a:t> </a:t>
            </a:r>
            <a:endParaRPr lang="pl-PL" sz="2000" b="0" strike="noStrike" spc="-1" dirty="0">
              <a:solidFill>
                <a:srgbClr val="000000"/>
              </a:solidFill>
              <a:latin typeface="+mj-lt"/>
            </a:endParaRPr>
          </a:p>
          <a:p>
            <a:pPr marL="285840" indent="-28584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"/>
              <a:buChar char="q"/>
            </a:pPr>
            <a:r>
              <a:rPr lang="pl-PL" sz="2000" b="0" strike="noStrike" spc="-1" dirty="0">
                <a:solidFill>
                  <a:srgbClr val="404040"/>
                </a:solidFill>
                <a:latin typeface="+mj-lt"/>
              </a:rPr>
              <a:t>RAZEM: 53 rodziny, </a:t>
            </a:r>
            <a:r>
              <a:rPr lang="pl-PL" spc="-1" dirty="0">
                <a:solidFill>
                  <a:srgbClr val="404040"/>
                </a:solidFill>
                <a:latin typeface="+mj-lt"/>
              </a:rPr>
              <a:t>7</a:t>
            </a:r>
            <a:r>
              <a:rPr lang="pl-PL" sz="2000" b="0" strike="noStrike" spc="-1" dirty="0">
                <a:solidFill>
                  <a:srgbClr val="404040"/>
                </a:solidFill>
                <a:latin typeface="+mj-lt"/>
              </a:rPr>
              <a:t>9 podopiecznych </a:t>
            </a:r>
          </a:p>
          <a:p>
            <a:pPr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endParaRPr lang="pl-PL" spc="-1" dirty="0">
              <a:solidFill>
                <a:srgbClr val="404040"/>
              </a:solidFill>
              <a:latin typeface="+mj-lt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endParaRPr lang="pl-PL" sz="2000" b="0" strike="noStrike" spc="-1" dirty="0">
              <a:solidFill>
                <a:srgbClr val="000000"/>
              </a:solidFill>
              <a:latin typeface="+mj-lt"/>
            </a:endParaRPr>
          </a:p>
          <a:p>
            <a:pPr indent="0">
              <a:lnSpc>
                <a:spcPct val="100000"/>
              </a:lnSpc>
              <a:spcBef>
                <a:spcPts val="1001"/>
              </a:spcBef>
              <a:buNone/>
            </a:pPr>
            <a:r>
              <a:rPr lang="pl-PL" sz="2000" b="0" strike="noStrike" spc="-1" dirty="0">
                <a:solidFill>
                  <a:srgbClr val="404040"/>
                </a:solidFill>
                <a:latin typeface="+mj-lt"/>
              </a:rPr>
              <a:t> </a:t>
            </a:r>
            <a:endParaRPr lang="pl-PL" sz="2000" b="0" strike="noStrike" spc="-1" dirty="0">
              <a:solidFill>
                <a:srgbClr val="000000"/>
              </a:solidFill>
              <a:latin typeface="+mj-lt"/>
            </a:endParaRPr>
          </a:p>
          <a:p>
            <a:endParaRPr lang="pl-PL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167630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6A2608F-88C8-80C8-7EDB-C3985FB3F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7552" y="566928"/>
            <a:ext cx="9052560" cy="502920"/>
          </a:xfrm>
        </p:spPr>
        <p:txBody>
          <a:bodyPr>
            <a:normAutofit/>
          </a:bodyPr>
          <a:lstStyle/>
          <a:p>
            <a:r>
              <a:rPr lang="pl-PL" sz="2000" dirty="0"/>
              <a:t>                                                  Główne zadania 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F651982-C567-BB74-C1F8-92F11A3F38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56630" y="1143000"/>
            <a:ext cx="9052560" cy="5166360"/>
          </a:xfrm>
        </p:spPr>
        <p:txBody>
          <a:bodyPr/>
          <a:lstStyle/>
          <a:p>
            <a:pPr marL="343080" marR="0" lvl="0" indent="-343080" algn="l" defTabSz="914400" rtl="0" eaLnBrk="1" fontAlgn="auto" latinLnBrk="0" hangingPunct="1">
              <a:lnSpc>
                <a:spcPct val="80000"/>
              </a:lnSpc>
              <a:spcBef>
                <a:spcPts val="1001"/>
              </a:spcBef>
              <a:spcAft>
                <a:spcPts val="0"/>
              </a:spcAft>
              <a:buClr>
                <a:srgbClr val="A53010"/>
              </a:buClr>
              <a:buSzTx/>
              <a:buFont typeface="Wingdings"/>
              <a:buChar char="ü"/>
              <a:tabLst/>
              <a:defRPr/>
            </a:pPr>
            <a:r>
              <a:rPr kumimoji="0" lang="pl-PL" sz="1700" b="0" i="0" u="none" strike="noStrike" kern="1200" cap="none" spc="-1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j-lt"/>
              </a:rPr>
              <a:t>Prowadzenie promocji rodzicielstwa zastępczego</a:t>
            </a:r>
            <a:endParaRPr kumimoji="0" lang="pl-PL" sz="17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</a:endParaRPr>
          </a:p>
          <a:p>
            <a:pPr marL="343080" marR="0" lvl="0" indent="-343080" algn="l" defTabSz="914400" rtl="0" eaLnBrk="1" fontAlgn="auto" latinLnBrk="0" hangingPunct="1">
              <a:lnSpc>
                <a:spcPct val="80000"/>
              </a:lnSpc>
              <a:spcBef>
                <a:spcPts val="1001"/>
              </a:spcBef>
              <a:spcAft>
                <a:spcPts val="0"/>
              </a:spcAft>
              <a:buClr>
                <a:srgbClr val="A53010"/>
              </a:buClr>
              <a:buSzTx/>
              <a:buFont typeface="Wingdings"/>
              <a:buChar char="ü"/>
              <a:tabLst/>
              <a:defRPr/>
            </a:pPr>
            <a:r>
              <a:rPr kumimoji="0" lang="pl-PL" sz="1700" b="0" i="0" u="none" strike="noStrike" kern="1200" cap="none" spc="-1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j-lt"/>
              </a:rPr>
              <a:t>Kwalifikowanie do pełnienia funkcji rodziny zastępczej</a:t>
            </a:r>
            <a:endParaRPr kumimoji="0" lang="pl-PL" sz="17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</a:endParaRPr>
          </a:p>
          <a:p>
            <a:pPr marL="343080" marR="0" lvl="0" indent="-343080" algn="l" defTabSz="914400" rtl="0" eaLnBrk="1" fontAlgn="auto" latinLnBrk="0" hangingPunct="1">
              <a:lnSpc>
                <a:spcPct val="80000"/>
              </a:lnSpc>
              <a:spcBef>
                <a:spcPts val="1001"/>
              </a:spcBef>
              <a:spcAft>
                <a:spcPts val="0"/>
              </a:spcAft>
              <a:buClr>
                <a:srgbClr val="A53010"/>
              </a:buClr>
              <a:buSzTx/>
              <a:buFont typeface="Wingdings"/>
              <a:buChar char="ü"/>
              <a:tabLst/>
              <a:defRPr/>
            </a:pPr>
            <a:r>
              <a:rPr kumimoji="0" lang="pl-PL" sz="1700" b="0" i="0" u="none" strike="noStrike" kern="1200" cap="none" spc="-1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j-lt"/>
              </a:rPr>
              <a:t>Organizowanie szkoleń dla kandydatów</a:t>
            </a:r>
            <a:endParaRPr kumimoji="0" lang="pl-PL" sz="17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</a:endParaRPr>
          </a:p>
          <a:p>
            <a:pPr marL="343080" marR="0" lvl="0" indent="-343080" algn="l" defTabSz="914400" rtl="0" eaLnBrk="1" fontAlgn="auto" latinLnBrk="0" hangingPunct="1">
              <a:lnSpc>
                <a:spcPct val="80000"/>
              </a:lnSpc>
              <a:spcBef>
                <a:spcPts val="1001"/>
              </a:spcBef>
              <a:spcAft>
                <a:spcPts val="0"/>
              </a:spcAft>
              <a:buClr>
                <a:srgbClr val="A53010"/>
              </a:buClr>
              <a:buSzTx/>
              <a:buFont typeface="Wingdings"/>
              <a:buChar char="ü"/>
              <a:tabLst/>
              <a:defRPr/>
            </a:pPr>
            <a:r>
              <a:rPr kumimoji="0" lang="pl-PL" sz="1700" b="0" i="0" u="none" strike="noStrike" kern="1200" cap="none" spc="-1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j-lt"/>
              </a:rPr>
              <a:t>Organizowanie wolontariuszy </a:t>
            </a:r>
            <a:endParaRPr kumimoji="0" lang="pl-PL" sz="17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</a:endParaRPr>
          </a:p>
          <a:p>
            <a:pPr marL="343080" marR="0" lvl="0" indent="-343080" algn="l" defTabSz="914400" rtl="0" eaLnBrk="1" fontAlgn="auto" latinLnBrk="0" hangingPunct="1">
              <a:lnSpc>
                <a:spcPct val="80000"/>
              </a:lnSpc>
              <a:spcBef>
                <a:spcPts val="1001"/>
              </a:spcBef>
              <a:spcAft>
                <a:spcPts val="0"/>
              </a:spcAft>
              <a:buClr>
                <a:srgbClr val="A53010"/>
              </a:buClr>
              <a:buSzTx/>
              <a:buFont typeface="Wingdings"/>
              <a:buChar char="ü"/>
              <a:tabLst/>
              <a:defRPr/>
            </a:pPr>
            <a:r>
              <a:rPr kumimoji="0" lang="pl-PL" sz="1700" b="0" i="0" u="none" strike="noStrike" kern="1200" cap="none" spc="-1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j-lt"/>
              </a:rPr>
              <a:t>Współpraca ze środowiskiem lokalnym</a:t>
            </a:r>
            <a:endParaRPr kumimoji="0" lang="pl-PL" sz="17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</a:endParaRPr>
          </a:p>
          <a:p>
            <a:pPr marL="343080" marR="0" lvl="0" indent="-343080" algn="l" defTabSz="914400" rtl="0" eaLnBrk="1" fontAlgn="auto" latinLnBrk="0" hangingPunct="1">
              <a:lnSpc>
                <a:spcPct val="80000"/>
              </a:lnSpc>
              <a:spcBef>
                <a:spcPts val="1001"/>
              </a:spcBef>
              <a:spcAft>
                <a:spcPts val="0"/>
              </a:spcAft>
              <a:buClr>
                <a:srgbClr val="A53010"/>
              </a:buClr>
              <a:buSzTx/>
              <a:buFont typeface="Wingdings"/>
              <a:buChar char="ü"/>
              <a:tabLst/>
              <a:defRPr/>
            </a:pPr>
            <a:r>
              <a:rPr kumimoji="0" lang="pl-PL" sz="1700" b="0" i="0" u="none" strike="noStrike" kern="1200" cap="none" spc="-1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j-lt"/>
              </a:rPr>
              <a:t>Wizyty domowe u rodzin zastępczych</a:t>
            </a:r>
            <a:endParaRPr kumimoji="0" lang="pl-PL" sz="17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</a:endParaRPr>
          </a:p>
          <a:p>
            <a:pPr marL="343080" marR="0" lvl="0" indent="-343080" algn="l" defTabSz="914400" rtl="0" eaLnBrk="1" fontAlgn="auto" latinLnBrk="0" hangingPunct="1">
              <a:lnSpc>
                <a:spcPct val="80000"/>
              </a:lnSpc>
              <a:spcBef>
                <a:spcPts val="1001"/>
              </a:spcBef>
              <a:spcAft>
                <a:spcPts val="0"/>
              </a:spcAft>
              <a:buClr>
                <a:srgbClr val="A53010"/>
              </a:buClr>
              <a:buSzTx/>
              <a:buFont typeface="Wingdings"/>
              <a:buChar char="ü"/>
              <a:tabLst/>
              <a:defRPr/>
            </a:pPr>
            <a:r>
              <a:rPr kumimoji="0" lang="pl-PL" sz="1700" b="0" i="0" u="none" strike="noStrike" kern="1200" cap="none" spc="-1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j-lt"/>
              </a:rPr>
              <a:t>Okresowa ocena sytuacji dziecka</a:t>
            </a:r>
            <a:endParaRPr kumimoji="0" lang="pl-PL" sz="17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</a:endParaRPr>
          </a:p>
          <a:p>
            <a:pPr marL="343080" marR="0" lvl="0" indent="-343080" algn="l" defTabSz="914400" rtl="0" eaLnBrk="1" fontAlgn="auto" latinLnBrk="0" hangingPunct="1">
              <a:lnSpc>
                <a:spcPct val="80000"/>
              </a:lnSpc>
              <a:spcBef>
                <a:spcPts val="1001"/>
              </a:spcBef>
              <a:spcAft>
                <a:spcPts val="0"/>
              </a:spcAft>
              <a:buClr>
                <a:srgbClr val="A53010"/>
              </a:buClr>
              <a:buSzTx/>
              <a:buFont typeface="Wingdings"/>
              <a:buChar char="ü"/>
              <a:tabLst/>
              <a:defRPr/>
            </a:pPr>
            <a:r>
              <a:rPr kumimoji="0" lang="pl-PL" sz="1700" b="0" i="0" u="none" strike="noStrike" kern="1200" cap="none" spc="-1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j-lt"/>
              </a:rPr>
              <a:t>Ocena rodziny zastępczej</a:t>
            </a:r>
            <a:endParaRPr kumimoji="0" lang="pl-PL" sz="17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</a:endParaRPr>
          </a:p>
          <a:p>
            <a:pPr marL="343080" marR="0" lvl="0" indent="-343080" algn="l" defTabSz="914400" rtl="0" eaLnBrk="1" fontAlgn="auto" latinLnBrk="0" hangingPunct="1">
              <a:lnSpc>
                <a:spcPct val="80000"/>
              </a:lnSpc>
              <a:spcBef>
                <a:spcPts val="1001"/>
              </a:spcBef>
              <a:spcAft>
                <a:spcPts val="0"/>
              </a:spcAft>
              <a:buClr>
                <a:srgbClr val="A53010"/>
              </a:buClr>
              <a:buSzTx/>
              <a:buFont typeface="Wingdings"/>
              <a:buChar char="ü"/>
              <a:tabLst/>
              <a:defRPr/>
            </a:pPr>
            <a:r>
              <a:rPr kumimoji="0" lang="pl-PL" sz="1700" b="0" i="0" u="none" strike="noStrike" kern="1200" cap="none" spc="-1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j-lt"/>
              </a:rPr>
              <a:t>Szkolenia dla pracowników ORPZ</a:t>
            </a:r>
            <a:endParaRPr kumimoji="0" lang="pl-PL" sz="17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</a:endParaRPr>
          </a:p>
          <a:p>
            <a:pPr marL="343080" marR="0" lvl="0" indent="-343080" algn="l" defTabSz="914400" rtl="0" eaLnBrk="1" fontAlgn="auto" latinLnBrk="0" hangingPunct="1">
              <a:lnSpc>
                <a:spcPct val="80000"/>
              </a:lnSpc>
              <a:spcBef>
                <a:spcPts val="1001"/>
              </a:spcBef>
              <a:spcAft>
                <a:spcPts val="0"/>
              </a:spcAft>
              <a:buClr>
                <a:srgbClr val="A53010"/>
              </a:buClr>
              <a:buSzTx/>
              <a:buFont typeface="Wingdings"/>
              <a:buChar char="ü"/>
              <a:tabLst/>
              <a:defRPr/>
            </a:pPr>
            <a:r>
              <a:rPr kumimoji="0" lang="pl-PL" sz="1700" b="0" i="0" u="none" strike="noStrike" kern="1200" cap="none" spc="-1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j-lt"/>
              </a:rPr>
              <a:t>Współpraca z instytucjami</a:t>
            </a:r>
            <a:endParaRPr kumimoji="0" lang="pl-PL" sz="17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</a:endParaRPr>
          </a:p>
          <a:p>
            <a:pPr marL="343080" marR="0" lvl="0" indent="-343080" algn="l" defTabSz="914400" rtl="0" eaLnBrk="1" fontAlgn="auto" latinLnBrk="0" hangingPunct="1">
              <a:lnSpc>
                <a:spcPct val="80000"/>
              </a:lnSpc>
              <a:spcBef>
                <a:spcPts val="1001"/>
              </a:spcBef>
              <a:spcAft>
                <a:spcPts val="0"/>
              </a:spcAft>
              <a:buClr>
                <a:srgbClr val="A53010"/>
              </a:buClr>
              <a:buSzTx/>
              <a:buFont typeface="Wingdings"/>
              <a:buChar char="ü"/>
              <a:tabLst/>
              <a:defRPr/>
            </a:pPr>
            <a:r>
              <a:rPr kumimoji="0" lang="pl-PL" sz="1700" b="0" i="0" u="none" strike="noStrike" kern="1200" cap="none" spc="-1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j-lt"/>
              </a:rPr>
              <a:t>Konsultacje psychologiczne</a:t>
            </a:r>
            <a:endParaRPr kumimoji="0" lang="pl-PL" sz="17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</a:endParaRPr>
          </a:p>
          <a:p>
            <a:pPr marL="343080" marR="0" lvl="0" indent="-343080" algn="l" defTabSz="914400" rtl="0" eaLnBrk="1" fontAlgn="auto" latinLnBrk="0" hangingPunct="1">
              <a:lnSpc>
                <a:spcPct val="80000"/>
              </a:lnSpc>
              <a:spcBef>
                <a:spcPts val="1001"/>
              </a:spcBef>
              <a:spcAft>
                <a:spcPts val="0"/>
              </a:spcAft>
              <a:buClr>
                <a:srgbClr val="A53010"/>
              </a:buClr>
              <a:buSzTx/>
              <a:buFont typeface="Wingdings"/>
              <a:buChar char="ü"/>
              <a:tabLst/>
              <a:defRPr/>
            </a:pPr>
            <a:r>
              <a:rPr kumimoji="0" lang="pl-PL" sz="1700" b="0" i="0" u="none" strike="noStrike" kern="1200" cap="none" spc="-1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j-lt"/>
              </a:rPr>
              <a:t>Konsultacje pedagogiczne</a:t>
            </a:r>
            <a:endParaRPr kumimoji="0" lang="pl-PL" sz="17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</a:endParaRPr>
          </a:p>
          <a:p>
            <a:pPr marL="343080" marR="0" lvl="0" indent="-343080" algn="l" defTabSz="914400" rtl="0" eaLnBrk="1" fontAlgn="auto" latinLnBrk="0" hangingPunct="1">
              <a:lnSpc>
                <a:spcPct val="80000"/>
              </a:lnSpc>
              <a:spcBef>
                <a:spcPts val="1001"/>
              </a:spcBef>
              <a:spcAft>
                <a:spcPts val="0"/>
              </a:spcAft>
              <a:buClr>
                <a:srgbClr val="A53010"/>
              </a:buClr>
              <a:buSzTx/>
              <a:buFont typeface="Wingdings"/>
              <a:buChar char="ü"/>
              <a:tabLst/>
              <a:defRPr/>
            </a:pPr>
            <a:r>
              <a:rPr kumimoji="0" lang="pl-PL" sz="1700" b="0" i="0" u="none" strike="noStrike" kern="1200" cap="none" spc="-1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j-lt"/>
              </a:rPr>
              <a:t>Diagnozy psychofizyczne</a:t>
            </a:r>
            <a:endParaRPr kumimoji="0" lang="pl-PL" sz="17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</a:endParaRPr>
          </a:p>
          <a:p>
            <a:endParaRPr lang="pl-PL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1162989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rewniana czcionka">
  <a:themeElements>
    <a:clrScheme name="Wood Type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Wood Type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C6AE0645-98FF-411B-B0E9-59ABD78A0CC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TM03090434[[fn=Drewniana czcionka]]</Template>
  <TotalTime>352</TotalTime>
  <Words>522</Words>
  <Application>Microsoft Office PowerPoint</Application>
  <PresentationFormat>Panoramiczny</PresentationFormat>
  <Paragraphs>94</Paragraphs>
  <Slides>15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25" baseType="lpstr">
      <vt:lpstr>Arial</vt:lpstr>
      <vt:lpstr>Calibri</vt:lpstr>
      <vt:lpstr>Century Gothic</vt:lpstr>
      <vt:lpstr>Georgia</vt:lpstr>
      <vt:lpstr>Georgia Pro Black</vt:lpstr>
      <vt:lpstr>Times New Roman</vt:lpstr>
      <vt:lpstr>Trebuchet MS</vt:lpstr>
      <vt:lpstr>Wingdings</vt:lpstr>
      <vt:lpstr>Wingdings 3</vt:lpstr>
      <vt:lpstr>Drewniana czcionka</vt:lpstr>
      <vt:lpstr>Sprawozdanie z działalności Powiatowego Centrum Pomocy Rodzinie za 2024 rok</vt:lpstr>
      <vt:lpstr>Świadczenia w systemie pomocy społecznej</vt:lpstr>
      <vt:lpstr>Państwowy Fundusz Rehabilitacji Osób Niepełnosprawnych</vt:lpstr>
      <vt:lpstr>Kontrole i wizytacje przeprowadzone przez PCPR</vt:lpstr>
      <vt:lpstr>Świadczenia w systemie pieczy zastępczej </vt:lpstr>
      <vt:lpstr>Rodzinna piecza zastępcza</vt:lpstr>
      <vt:lpstr>Instytucjonalna piecza zastępcza </vt:lpstr>
      <vt:lpstr>ORGANIZATOR RODZINNEJ PIECZY ZASTĘPCZEJ </vt:lpstr>
      <vt:lpstr>                                                  Główne zadania </vt:lpstr>
      <vt:lpstr>Promocja rodzicielstwa zastępczego </vt:lpstr>
      <vt:lpstr>Konkursy plastyczne </vt:lpstr>
      <vt:lpstr>Dzień otwarty</vt:lpstr>
      <vt:lpstr>Ulotki i plakaty</vt:lpstr>
      <vt:lpstr>Spotkanie mikołajkowe </vt:lpstr>
      <vt:lpstr>Mieszkanie usamodzielnienia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Sprawozdanie z działalności Powiatowego Centrum Pomocy Rodzinie za 2024</dc:title>
  <dc:creator>Renata Zielińska</dc:creator>
  <cp:lastModifiedBy>Renata Zielińska</cp:lastModifiedBy>
  <cp:revision>24</cp:revision>
  <dcterms:created xsi:type="dcterms:W3CDTF">2025-02-07T08:54:51Z</dcterms:created>
  <dcterms:modified xsi:type="dcterms:W3CDTF">2025-04-11T06:51:37Z</dcterms:modified>
</cp:coreProperties>
</file>