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modernComment_103_34CED3CE.xml" ContentType="application/vnd.ms-powerpoint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83" r:id="rId3"/>
    <p:sldId id="258" r:id="rId4"/>
    <p:sldId id="284" r:id="rId5"/>
    <p:sldId id="269" r:id="rId6"/>
    <p:sldId id="268" r:id="rId7"/>
    <p:sldId id="259" r:id="rId8"/>
    <p:sldId id="260" r:id="rId9"/>
    <p:sldId id="270" r:id="rId10"/>
    <p:sldId id="275" r:id="rId11"/>
    <p:sldId id="276" r:id="rId12"/>
    <p:sldId id="286" r:id="rId13"/>
    <p:sldId id="261" r:id="rId14"/>
    <p:sldId id="271" r:id="rId15"/>
    <p:sldId id="273" r:id="rId16"/>
    <p:sldId id="277" r:id="rId17"/>
    <p:sldId id="262" r:id="rId18"/>
    <p:sldId id="279" r:id="rId19"/>
    <p:sldId id="280" r:id="rId20"/>
    <p:sldId id="263" r:id="rId21"/>
    <p:sldId id="264" r:id="rId22"/>
    <p:sldId id="288" r:id="rId23"/>
    <p:sldId id="287" r:id="rId24"/>
    <p:sldId id="265" r:id="rId25"/>
    <p:sldId id="278" r:id="rId26"/>
    <p:sldId id="281" r:id="rId27"/>
    <p:sldId id="267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356E9D-83A1-FEF7-CBD2-5DDDAB01301B}" name="Piotr Rusnak" initials="PR" userId="8ce9be8e4b32d37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2C67C2-6BAB-4229-911D-2035F3EEF39A}" v="3" dt="2026-01-19T11:23:57.048"/>
    <p1510:client id="{A45FC4E6-162E-43FD-9FD5-B494E8727E4C}" v="1841" dt="2026-01-19T11:22:01.6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modernComment_103_34CED3C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E35B20C-9F87-4698-A498-F849FB2A727A}" authorId="{A5356E9D-83A1-FEF7-CBD2-5DDDAB01301B}" created="2026-01-19T08:32:03.23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85969870" sldId="259"/>
      <ac:graphicFrameMk id="37" creationId="{BF7A0ACF-DADB-9C17-90E2-B2179B3D7FFE}"/>
      <dc:dgmMk xmlns:dc="http://schemas.microsoft.com/office/drawing/2013/diagram/command"/>
      <dc:nodeMk xmlns:dc="http://schemas.microsoft.com/office/drawing/2013/diagram/command" id="{E54311C8-08FC-4F29-8D07-FAC66B8AE463}"/>
      <ac:txMk cp="0" len="111">
        <ac:context len="113" hash="3730219696"/>
      </ac:txMk>
    </ac:txMkLst>
    <p188:txBody>
      <a:bodyPr/>
      <a:lstStyle/>
      <a:p>
        <a:r>
          <a:rPr lang="pl-PL"/>
          <a:t>o ten chodzi?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5814F9-BC68-4132-AD4C-480D9199A56B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444731-A509-4697-8D0F-7AB811D9EBE0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Gala Marki Tatrzańskiej 2025 – prestiżowe wyróżnienie lokalnej jakości.</a:t>
          </a:r>
          <a:endParaRPr lang="en-US"/>
        </a:p>
      </dgm:t>
    </dgm:pt>
    <dgm:pt modelId="{DEC076D8-6EB5-4812-865B-B3876E1C03DF}" type="parTrans" cxnId="{F6872D27-F428-487E-9227-CC08F461248A}">
      <dgm:prSet/>
      <dgm:spPr/>
      <dgm:t>
        <a:bodyPr/>
        <a:lstStyle/>
        <a:p>
          <a:endParaRPr lang="en-US"/>
        </a:p>
      </dgm:t>
    </dgm:pt>
    <dgm:pt modelId="{87E1554A-EFE8-4089-848E-52E9792F8630}" type="sibTrans" cxnId="{F6872D27-F428-487E-9227-CC08F461248A}">
      <dgm:prSet/>
      <dgm:spPr/>
      <dgm:t>
        <a:bodyPr/>
        <a:lstStyle/>
        <a:p>
          <a:endParaRPr lang="en-US"/>
        </a:p>
      </dgm:t>
    </dgm:pt>
    <dgm:pt modelId="{02C16C84-88FA-4825-9F63-16BB83D503C7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III Konkurs Śpiewaków Ludowych „Góralskie Śpiywanie” – dbałość o autentyczny przekaz muzyczny.</a:t>
          </a:r>
          <a:endParaRPr lang="en-US"/>
        </a:p>
      </dgm:t>
    </dgm:pt>
    <dgm:pt modelId="{FF6389F2-A69D-45F0-96F8-060DD071F76D}" type="parTrans" cxnId="{069C0A3C-F1C9-43E8-A14E-73837432FF1C}">
      <dgm:prSet/>
      <dgm:spPr/>
      <dgm:t>
        <a:bodyPr/>
        <a:lstStyle/>
        <a:p>
          <a:endParaRPr lang="en-US"/>
        </a:p>
      </dgm:t>
    </dgm:pt>
    <dgm:pt modelId="{FFFD3AC2-1227-446A-B552-07D4586B1F27}" type="sibTrans" cxnId="{069C0A3C-F1C9-43E8-A14E-73837432FF1C}">
      <dgm:prSet/>
      <dgm:spPr/>
      <dgm:t>
        <a:bodyPr/>
        <a:lstStyle/>
        <a:p>
          <a:endParaRPr lang="en-US"/>
        </a:p>
      </dgm:t>
    </dgm:pt>
    <dgm:pt modelId="{124393DB-1CE4-4069-9E04-66C4045FB1F4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XIX Międzynarodowe Forum Górskie – naukowa debata o przyszłości regionów górskich.</a:t>
          </a:r>
          <a:endParaRPr lang="en-US"/>
        </a:p>
      </dgm:t>
    </dgm:pt>
    <dgm:pt modelId="{BCA07332-B2A9-4B53-82C7-D550E5F45AF4}" type="parTrans" cxnId="{95C1E2B6-E716-4BC2-9772-AF45FF38F738}">
      <dgm:prSet/>
      <dgm:spPr/>
      <dgm:t>
        <a:bodyPr/>
        <a:lstStyle/>
        <a:p>
          <a:endParaRPr lang="en-US"/>
        </a:p>
      </dgm:t>
    </dgm:pt>
    <dgm:pt modelId="{969AD2BC-3FFF-46E4-B6D9-32F435B9F3AE}" type="sibTrans" cxnId="{95C1E2B6-E716-4BC2-9772-AF45FF38F738}">
      <dgm:prSet/>
      <dgm:spPr/>
      <dgm:t>
        <a:bodyPr/>
        <a:lstStyle/>
        <a:p>
          <a:endParaRPr lang="en-US"/>
        </a:p>
      </dgm:t>
    </dgm:pt>
    <dgm:pt modelId="{D63B943E-E200-46F8-A459-B1E694578A14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XXV Tatrzańskie Wici – cykl wydarzeń plenerowych w całym powiecie.</a:t>
          </a:r>
          <a:endParaRPr lang="en-US"/>
        </a:p>
      </dgm:t>
    </dgm:pt>
    <dgm:pt modelId="{69B67036-F143-4E5C-8399-490BD367101C}" type="parTrans" cxnId="{725C5CB6-BA42-4602-BAC2-838B42965A4F}">
      <dgm:prSet/>
      <dgm:spPr/>
      <dgm:t>
        <a:bodyPr/>
        <a:lstStyle/>
        <a:p>
          <a:endParaRPr lang="en-US"/>
        </a:p>
      </dgm:t>
    </dgm:pt>
    <dgm:pt modelId="{AD79E284-58C0-4DE8-8FE2-191C1B29712D}" type="sibTrans" cxnId="{725C5CB6-BA42-4602-BAC2-838B42965A4F}">
      <dgm:prSet/>
      <dgm:spPr/>
      <dgm:t>
        <a:bodyPr/>
        <a:lstStyle/>
        <a:p>
          <a:endParaRPr lang="en-US"/>
        </a:p>
      </dgm:t>
    </dgm:pt>
    <dgm:pt modelId="{40E0916C-94B4-4447-87DF-738A9D9D4B86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XVII Europejskie Targi Produktów Regionalnych – największe święto tradycji i smaku.</a:t>
          </a:r>
          <a:endParaRPr lang="en-US"/>
        </a:p>
      </dgm:t>
    </dgm:pt>
    <dgm:pt modelId="{80A287A6-57E9-43E6-AE47-640738DE485F}" type="parTrans" cxnId="{1EF1D8F3-96EA-4D78-A462-E9951C8A6339}">
      <dgm:prSet/>
      <dgm:spPr/>
      <dgm:t>
        <a:bodyPr/>
        <a:lstStyle/>
        <a:p>
          <a:endParaRPr lang="en-US"/>
        </a:p>
      </dgm:t>
    </dgm:pt>
    <dgm:pt modelId="{530239D9-756A-4574-9919-94F964B72609}" type="sibTrans" cxnId="{1EF1D8F3-96EA-4D78-A462-E9951C8A6339}">
      <dgm:prSet/>
      <dgm:spPr/>
      <dgm:t>
        <a:bodyPr/>
        <a:lstStyle/>
        <a:p>
          <a:endParaRPr lang="en-US"/>
        </a:p>
      </dgm:t>
    </dgm:pt>
    <dgm:pt modelId="{AD7CE91E-105B-4223-B4A2-AD90DB6393FE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Jubileusz 20-lecia Tatrzańskiej Agencji – podsumowanie dwóch dekad pracy pod hasłem „Tradycja i tożsamość”.</a:t>
          </a:r>
          <a:endParaRPr lang="en-US"/>
        </a:p>
      </dgm:t>
    </dgm:pt>
    <dgm:pt modelId="{C8CCFBB6-19D2-4D89-9E64-64D16B924E3D}" type="parTrans" cxnId="{87D76B33-1E2F-463B-A9A2-B5436F48D222}">
      <dgm:prSet/>
      <dgm:spPr/>
      <dgm:t>
        <a:bodyPr/>
        <a:lstStyle/>
        <a:p>
          <a:endParaRPr lang="en-US"/>
        </a:p>
      </dgm:t>
    </dgm:pt>
    <dgm:pt modelId="{C66CFD37-F59C-430F-B478-3D90E4954392}" type="sibTrans" cxnId="{87D76B33-1E2F-463B-A9A2-B5436F48D222}">
      <dgm:prSet/>
      <dgm:spPr/>
      <dgm:t>
        <a:bodyPr/>
        <a:lstStyle/>
        <a:p>
          <a:endParaRPr lang="en-US"/>
        </a:p>
      </dgm:t>
    </dgm:pt>
    <dgm:pt modelId="{FBD710B7-98D4-4A91-A5CB-0EAF85D56910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Konkurs Fotograficzny Tatrzańska Jesień 2026 – artystyczne spojrzenie na krajobraz Tatr</a:t>
          </a:r>
          <a:endParaRPr lang="en-US"/>
        </a:p>
      </dgm:t>
    </dgm:pt>
    <dgm:pt modelId="{5EC42A78-8B74-4633-95F1-DAED70263CE7}" type="parTrans" cxnId="{12051FAB-6553-488D-9B54-7E8464ECE097}">
      <dgm:prSet/>
      <dgm:spPr/>
      <dgm:t>
        <a:bodyPr/>
        <a:lstStyle/>
        <a:p>
          <a:endParaRPr lang="en-US"/>
        </a:p>
      </dgm:t>
    </dgm:pt>
    <dgm:pt modelId="{4518EF17-F93B-4940-AFE9-C410C708D7CB}" type="sibTrans" cxnId="{12051FAB-6553-488D-9B54-7E8464ECE097}">
      <dgm:prSet/>
      <dgm:spPr/>
      <dgm:t>
        <a:bodyPr/>
        <a:lstStyle/>
        <a:p>
          <a:endParaRPr lang="en-US"/>
        </a:p>
      </dgm:t>
    </dgm:pt>
    <dgm:pt modelId="{246A07C3-1E98-4009-B2A5-E1C16E75B6B1}" type="pres">
      <dgm:prSet presAssocID="{4A5814F9-BC68-4132-AD4C-480D9199A56B}" presName="Name0" presStyleCnt="0">
        <dgm:presLayoutVars>
          <dgm:dir/>
          <dgm:resizeHandles val="exact"/>
        </dgm:presLayoutVars>
      </dgm:prSet>
      <dgm:spPr/>
    </dgm:pt>
    <dgm:pt modelId="{AE10454C-5B72-4EB1-8B58-10DC06B64379}" type="pres">
      <dgm:prSet presAssocID="{B4444731-A509-4697-8D0F-7AB811D9EBE0}" presName="node" presStyleLbl="node1" presStyleIdx="0" presStyleCnt="7">
        <dgm:presLayoutVars>
          <dgm:bulletEnabled val="1"/>
        </dgm:presLayoutVars>
      </dgm:prSet>
      <dgm:spPr/>
    </dgm:pt>
    <dgm:pt modelId="{B5253266-74C2-4FC6-B976-F6F4F62D2D49}" type="pres">
      <dgm:prSet presAssocID="{87E1554A-EFE8-4089-848E-52E9792F8630}" presName="sibTrans" presStyleLbl="sibTrans1D1" presStyleIdx="0" presStyleCnt="6"/>
      <dgm:spPr/>
    </dgm:pt>
    <dgm:pt modelId="{04AA6571-E27A-4A40-AAB3-9CE623DA7B81}" type="pres">
      <dgm:prSet presAssocID="{87E1554A-EFE8-4089-848E-52E9792F8630}" presName="connectorText" presStyleLbl="sibTrans1D1" presStyleIdx="0" presStyleCnt="6"/>
      <dgm:spPr/>
    </dgm:pt>
    <dgm:pt modelId="{3A6CF748-818E-4685-8839-7A0EA1FFBC96}" type="pres">
      <dgm:prSet presAssocID="{02C16C84-88FA-4825-9F63-16BB83D503C7}" presName="node" presStyleLbl="node1" presStyleIdx="1" presStyleCnt="7">
        <dgm:presLayoutVars>
          <dgm:bulletEnabled val="1"/>
        </dgm:presLayoutVars>
      </dgm:prSet>
      <dgm:spPr/>
    </dgm:pt>
    <dgm:pt modelId="{BC65B2C3-1480-41D5-8372-89B7A312A2FE}" type="pres">
      <dgm:prSet presAssocID="{FFFD3AC2-1227-446A-B552-07D4586B1F27}" presName="sibTrans" presStyleLbl="sibTrans1D1" presStyleIdx="1" presStyleCnt="6"/>
      <dgm:spPr/>
    </dgm:pt>
    <dgm:pt modelId="{5ED6E03D-57DD-42ED-9CEE-7A5CC98E135E}" type="pres">
      <dgm:prSet presAssocID="{FFFD3AC2-1227-446A-B552-07D4586B1F27}" presName="connectorText" presStyleLbl="sibTrans1D1" presStyleIdx="1" presStyleCnt="6"/>
      <dgm:spPr/>
    </dgm:pt>
    <dgm:pt modelId="{93E198C3-0C04-4999-8F75-5578CBFF1747}" type="pres">
      <dgm:prSet presAssocID="{124393DB-1CE4-4069-9E04-66C4045FB1F4}" presName="node" presStyleLbl="node1" presStyleIdx="2" presStyleCnt="7">
        <dgm:presLayoutVars>
          <dgm:bulletEnabled val="1"/>
        </dgm:presLayoutVars>
      </dgm:prSet>
      <dgm:spPr/>
    </dgm:pt>
    <dgm:pt modelId="{B0DB4494-78B1-4AD1-B09F-8FCBDB4D55A4}" type="pres">
      <dgm:prSet presAssocID="{969AD2BC-3FFF-46E4-B6D9-32F435B9F3AE}" presName="sibTrans" presStyleLbl="sibTrans1D1" presStyleIdx="2" presStyleCnt="6"/>
      <dgm:spPr/>
    </dgm:pt>
    <dgm:pt modelId="{D6FDBBB9-6F34-43CD-82D9-4FEDFEC5CF40}" type="pres">
      <dgm:prSet presAssocID="{969AD2BC-3FFF-46E4-B6D9-32F435B9F3AE}" presName="connectorText" presStyleLbl="sibTrans1D1" presStyleIdx="2" presStyleCnt="6"/>
      <dgm:spPr/>
    </dgm:pt>
    <dgm:pt modelId="{E5D98BC1-E2D5-4D99-AC52-02DF9088FC20}" type="pres">
      <dgm:prSet presAssocID="{D63B943E-E200-46F8-A459-B1E694578A14}" presName="node" presStyleLbl="node1" presStyleIdx="3" presStyleCnt="7">
        <dgm:presLayoutVars>
          <dgm:bulletEnabled val="1"/>
        </dgm:presLayoutVars>
      </dgm:prSet>
      <dgm:spPr/>
    </dgm:pt>
    <dgm:pt modelId="{6BB834E4-0D64-4415-9D1E-6CF68665C94E}" type="pres">
      <dgm:prSet presAssocID="{AD79E284-58C0-4DE8-8FE2-191C1B29712D}" presName="sibTrans" presStyleLbl="sibTrans1D1" presStyleIdx="3" presStyleCnt="6"/>
      <dgm:spPr/>
    </dgm:pt>
    <dgm:pt modelId="{B71550B9-E6CF-49F0-B4E7-162FEF18A163}" type="pres">
      <dgm:prSet presAssocID="{AD79E284-58C0-4DE8-8FE2-191C1B29712D}" presName="connectorText" presStyleLbl="sibTrans1D1" presStyleIdx="3" presStyleCnt="6"/>
      <dgm:spPr/>
    </dgm:pt>
    <dgm:pt modelId="{608BC6E2-2791-437D-9A07-EA32131C540A}" type="pres">
      <dgm:prSet presAssocID="{40E0916C-94B4-4447-87DF-738A9D9D4B86}" presName="node" presStyleLbl="node1" presStyleIdx="4" presStyleCnt="7">
        <dgm:presLayoutVars>
          <dgm:bulletEnabled val="1"/>
        </dgm:presLayoutVars>
      </dgm:prSet>
      <dgm:spPr/>
    </dgm:pt>
    <dgm:pt modelId="{08605825-723F-481A-9536-2175DDA6A42A}" type="pres">
      <dgm:prSet presAssocID="{530239D9-756A-4574-9919-94F964B72609}" presName="sibTrans" presStyleLbl="sibTrans1D1" presStyleIdx="4" presStyleCnt="6"/>
      <dgm:spPr/>
    </dgm:pt>
    <dgm:pt modelId="{C1206007-99AA-4B89-8DC3-E9598FD79F04}" type="pres">
      <dgm:prSet presAssocID="{530239D9-756A-4574-9919-94F964B72609}" presName="connectorText" presStyleLbl="sibTrans1D1" presStyleIdx="4" presStyleCnt="6"/>
      <dgm:spPr/>
    </dgm:pt>
    <dgm:pt modelId="{5157F2B5-EB95-4A95-B2FD-A1F859B3EAD8}" type="pres">
      <dgm:prSet presAssocID="{AD7CE91E-105B-4223-B4A2-AD90DB6393FE}" presName="node" presStyleLbl="node1" presStyleIdx="5" presStyleCnt="7">
        <dgm:presLayoutVars>
          <dgm:bulletEnabled val="1"/>
        </dgm:presLayoutVars>
      </dgm:prSet>
      <dgm:spPr/>
    </dgm:pt>
    <dgm:pt modelId="{921F462E-82A5-44D7-919E-795B4420CA90}" type="pres">
      <dgm:prSet presAssocID="{C66CFD37-F59C-430F-B478-3D90E4954392}" presName="sibTrans" presStyleLbl="sibTrans1D1" presStyleIdx="5" presStyleCnt="6"/>
      <dgm:spPr/>
    </dgm:pt>
    <dgm:pt modelId="{773371C8-F9F7-4922-B6F9-F3DC0FC0E33E}" type="pres">
      <dgm:prSet presAssocID="{C66CFD37-F59C-430F-B478-3D90E4954392}" presName="connectorText" presStyleLbl="sibTrans1D1" presStyleIdx="5" presStyleCnt="6"/>
      <dgm:spPr/>
    </dgm:pt>
    <dgm:pt modelId="{144B8A92-48F9-4870-A906-39417628D45E}" type="pres">
      <dgm:prSet presAssocID="{FBD710B7-98D4-4A91-A5CB-0EAF85D56910}" presName="node" presStyleLbl="node1" presStyleIdx="6" presStyleCnt="7">
        <dgm:presLayoutVars>
          <dgm:bulletEnabled val="1"/>
        </dgm:presLayoutVars>
      </dgm:prSet>
      <dgm:spPr/>
    </dgm:pt>
  </dgm:ptLst>
  <dgm:cxnLst>
    <dgm:cxn modelId="{1EB18105-BB7E-4208-BCD5-7FA8481311DF}" type="presOf" srcId="{02C16C84-88FA-4825-9F63-16BB83D503C7}" destId="{3A6CF748-818E-4685-8839-7A0EA1FFBC96}" srcOrd="0" destOrd="0" presId="urn:microsoft.com/office/officeart/2016/7/layout/RepeatingBendingProcessNew"/>
    <dgm:cxn modelId="{C4F0A425-E418-47E0-BF39-0CE85F295D40}" type="presOf" srcId="{C66CFD37-F59C-430F-B478-3D90E4954392}" destId="{921F462E-82A5-44D7-919E-795B4420CA90}" srcOrd="0" destOrd="0" presId="urn:microsoft.com/office/officeart/2016/7/layout/RepeatingBendingProcessNew"/>
    <dgm:cxn modelId="{F6872D27-F428-487E-9227-CC08F461248A}" srcId="{4A5814F9-BC68-4132-AD4C-480D9199A56B}" destId="{B4444731-A509-4697-8D0F-7AB811D9EBE0}" srcOrd="0" destOrd="0" parTransId="{DEC076D8-6EB5-4812-865B-B3876E1C03DF}" sibTransId="{87E1554A-EFE8-4089-848E-52E9792F8630}"/>
    <dgm:cxn modelId="{87D76B33-1E2F-463B-A9A2-B5436F48D222}" srcId="{4A5814F9-BC68-4132-AD4C-480D9199A56B}" destId="{AD7CE91E-105B-4223-B4A2-AD90DB6393FE}" srcOrd="5" destOrd="0" parTransId="{C8CCFBB6-19D2-4D89-9E64-64D16B924E3D}" sibTransId="{C66CFD37-F59C-430F-B478-3D90E4954392}"/>
    <dgm:cxn modelId="{069C0A3C-F1C9-43E8-A14E-73837432FF1C}" srcId="{4A5814F9-BC68-4132-AD4C-480D9199A56B}" destId="{02C16C84-88FA-4825-9F63-16BB83D503C7}" srcOrd="1" destOrd="0" parTransId="{FF6389F2-A69D-45F0-96F8-060DD071F76D}" sibTransId="{FFFD3AC2-1227-446A-B552-07D4586B1F27}"/>
    <dgm:cxn modelId="{E7645E3D-4278-4674-979D-40995A40A5AD}" type="presOf" srcId="{FFFD3AC2-1227-446A-B552-07D4586B1F27}" destId="{5ED6E03D-57DD-42ED-9CEE-7A5CC98E135E}" srcOrd="1" destOrd="0" presId="urn:microsoft.com/office/officeart/2016/7/layout/RepeatingBendingProcessNew"/>
    <dgm:cxn modelId="{E29C1140-B9F7-48D9-B07D-04A806F1B944}" type="presOf" srcId="{AD79E284-58C0-4DE8-8FE2-191C1B29712D}" destId="{6BB834E4-0D64-4415-9D1E-6CF68665C94E}" srcOrd="0" destOrd="0" presId="urn:microsoft.com/office/officeart/2016/7/layout/RepeatingBendingProcessNew"/>
    <dgm:cxn modelId="{D9E55462-4878-46E3-A984-F7AFB3A803F6}" type="presOf" srcId="{87E1554A-EFE8-4089-848E-52E9792F8630}" destId="{B5253266-74C2-4FC6-B976-F6F4F62D2D49}" srcOrd="0" destOrd="0" presId="urn:microsoft.com/office/officeart/2016/7/layout/RepeatingBendingProcessNew"/>
    <dgm:cxn modelId="{B4660B6C-1770-4A6F-B9F3-AF639C7DCE37}" type="presOf" srcId="{530239D9-756A-4574-9919-94F964B72609}" destId="{C1206007-99AA-4B89-8DC3-E9598FD79F04}" srcOrd="1" destOrd="0" presId="urn:microsoft.com/office/officeart/2016/7/layout/RepeatingBendingProcessNew"/>
    <dgm:cxn modelId="{6C0D114D-0828-42FF-828A-51A179C3E387}" type="presOf" srcId="{AD79E284-58C0-4DE8-8FE2-191C1B29712D}" destId="{B71550B9-E6CF-49F0-B4E7-162FEF18A163}" srcOrd="1" destOrd="0" presId="urn:microsoft.com/office/officeart/2016/7/layout/RepeatingBendingProcessNew"/>
    <dgm:cxn modelId="{5F0DD84D-DFA7-4A9B-BCFF-C71E3F74090E}" type="presOf" srcId="{530239D9-756A-4574-9919-94F964B72609}" destId="{08605825-723F-481A-9536-2175DDA6A42A}" srcOrd="0" destOrd="0" presId="urn:microsoft.com/office/officeart/2016/7/layout/RepeatingBendingProcessNew"/>
    <dgm:cxn modelId="{894F9C53-0E21-4D2C-8D15-65DA934E383B}" type="presOf" srcId="{AD7CE91E-105B-4223-B4A2-AD90DB6393FE}" destId="{5157F2B5-EB95-4A95-B2FD-A1F859B3EAD8}" srcOrd="0" destOrd="0" presId="urn:microsoft.com/office/officeart/2016/7/layout/RepeatingBendingProcessNew"/>
    <dgm:cxn modelId="{87E12589-863B-4FB9-9A09-7136DD32507F}" type="presOf" srcId="{969AD2BC-3FFF-46E4-B6D9-32F435B9F3AE}" destId="{D6FDBBB9-6F34-43CD-82D9-4FEDFEC5CF40}" srcOrd="1" destOrd="0" presId="urn:microsoft.com/office/officeart/2016/7/layout/RepeatingBendingProcessNew"/>
    <dgm:cxn modelId="{B46F0B94-89EB-4027-8591-3E1C3F00E6E8}" type="presOf" srcId="{C66CFD37-F59C-430F-B478-3D90E4954392}" destId="{773371C8-F9F7-4922-B6F9-F3DC0FC0E33E}" srcOrd="1" destOrd="0" presId="urn:microsoft.com/office/officeart/2016/7/layout/RepeatingBendingProcessNew"/>
    <dgm:cxn modelId="{9088DBAA-260D-4E93-A47D-95950DB18BAE}" type="presOf" srcId="{87E1554A-EFE8-4089-848E-52E9792F8630}" destId="{04AA6571-E27A-4A40-AAB3-9CE623DA7B81}" srcOrd="1" destOrd="0" presId="urn:microsoft.com/office/officeart/2016/7/layout/RepeatingBendingProcessNew"/>
    <dgm:cxn modelId="{12051FAB-6553-488D-9B54-7E8464ECE097}" srcId="{4A5814F9-BC68-4132-AD4C-480D9199A56B}" destId="{FBD710B7-98D4-4A91-A5CB-0EAF85D56910}" srcOrd="6" destOrd="0" parTransId="{5EC42A78-8B74-4633-95F1-DAED70263CE7}" sibTransId="{4518EF17-F93B-4940-AFE9-C410C708D7CB}"/>
    <dgm:cxn modelId="{75702AAE-B1D9-4C39-A318-5311BB7EAF42}" type="presOf" srcId="{969AD2BC-3FFF-46E4-B6D9-32F435B9F3AE}" destId="{B0DB4494-78B1-4AD1-B09F-8FCBDB4D55A4}" srcOrd="0" destOrd="0" presId="urn:microsoft.com/office/officeart/2016/7/layout/RepeatingBendingProcessNew"/>
    <dgm:cxn modelId="{725C5CB6-BA42-4602-BAC2-838B42965A4F}" srcId="{4A5814F9-BC68-4132-AD4C-480D9199A56B}" destId="{D63B943E-E200-46F8-A459-B1E694578A14}" srcOrd="3" destOrd="0" parTransId="{69B67036-F143-4E5C-8399-490BD367101C}" sibTransId="{AD79E284-58C0-4DE8-8FE2-191C1B29712D}"/>
    <dgm:cxn modelId="{95C1E2B6-E716-4BC2-9772-AF45FF38F738}" srcId="{4A5814F9-BC68-4132-AD4C-480D9199A56B}" destId="{124393DB-1CE4-4069-9E04-66C4045FB1F4}" srcOrd="2" destOrd="0" parTransId="{BCA07332-B2A9-4B53-82C7-D550E5F45AF4}" sibTransId="{969AD2BC-3FFF-46E4-B6D9-32F435B9F3AE}"/>
    <dgm:cxn modelId="{7C8254B8-C278-42A3-9EBD-F5EEB9B5B385}" type="presOf" srcId="{FFFD3AC2-1227-446A-B552-07D4586B1F27}" destId="{BC65B2C3-1480-41D5-8372-89B7A312A2FE}" srcOrd="0" destOrd="0" presId="urn:microsoft.com/office/officeart/2016/7/layout/RepeatingBendingProcessNew"/>
    <dgm:cxn modelId="{BD7CD5C1-DB20-426E-83DC-129D12A8E679}" type="presOf" srcId="{4A5814F9-BC68-4132-AD4C-480D9199A56B}" destId="{246A07C3-1E98-4009-B2A5-E1C16E75B6B1}" srcOrd="0" destOrd="0" presId="urn:microsoft.com/office/officeart/2016/7/layout/RepeatingBendingProcessNew"/>
    <dgm:cxn modelId="{69BB94C2-7F70-440F-9E66-6DD044485EAC}" type="presOf" srcId="{40E0916C-94B4-4447-87DF-738A9D9D4B86}" destId="{608BC6E2-2791-437D-9A07-EA32131C540A}" srcOrd="0" destOrd="0" presId="urn:microsoft.com/office/officeart/2016/7/layout/RepeatingBendingProcessNew"/>
    <dgm:cxn modelId="{9D8BC6C3-20AA-4931-AF01-7D63184D3049}" type="presOf" srcId="{124393DB-1CE4-4069-9E04-66C4045FB1F4}" destId="{93E198C3-0C04-4999-8F75-5578CBFF1747}" srcOrd="0" destOrd="0" presId="urn:microsoft.com/office/officeart/2016/7/layout/RepeatingBendingProcessNew"/>
    <dgm:cxn modelId="{889220C8-CA5C-49E2-BAF3-8802CA907974}" type="presOf" srcId="{B4444731-A509-4697-8D0F-7AB811D9EBE0}" destId="{AE10454C-5B72-4EB1-8B58-10DC06B64379}" srcOrd="0" destOrd="0" presId="urn:microsoft.com/office/officeart/2016/7/layout/RepeatingBendingProcessNew"/>
    <dgm:cxn modelId="{52F3D5CD-0820-4666-BB3D-BCC69190AE88}" type="presOf" srcId="{FBD710B7-98D4-4A91-A5CB-0EAF85D56910}" destId="{144B8A92-48F9-4870-A906-39417628D45E}" srcOrd="0" destOrd="0" presId="urn:microsoft.com/office/officeart/2016/7/layout/RepeatingBendingProcessNew"/>
    <dgm:cxn modelId="{A41B65DB-677A-4072-AEB9-6FA9C8414B36}" type="presOf" srcId="{D63B943E-E200-46F8-A459-B1E694578A14}" destId="{E5D98BC1-E2D5-4D99-AC52-02DF9088FC20}" srcOrd="0" destOrd="0" presId="urn:microsoft.com/office/officeart/2016/7/layout/RepeatingBendingProcessNew"/>
    <dgm:cxn modelId="{1EF1D8F3-96EA-4D78-A462-E9951C8A6339}" srcId="{4A5814F9-BC68-4132-AD4C-480D9199A56B}" destId="{40E0916C-94B4-4447-87DF-738A9D9D4B86}" srcOrd="4" destOrd="0" parTransId="{80A287A6-57E9-43E6-AE47-640738DE485F}" sibTransId="{530239D9-756A-4574-9919-94F964B72609}"/>
    <dgm:cxn modelId="{F6294A90-4A53-489E-841A-17A6E5987A02}" type="presParOf" srcId="{246A07C3-1E98-4009-B2A5-E1C16E75B6B1}" destId="{AE10454C-5B72-4EB1-8B58-10DC06B64379}" srcOrd="0" destOrd="0" presId="urn:microsoft.com/office/officeart/2016/7/layout/RepeatingBendingProcessNew"/>
    <dgm:cxn modelId="{944639F6-321E-4A22-905F-945D019FF0DC}" type="presParOf" srcId="{246A07C3-1E98-4009-B2A5-E1C16E75B6B1}" destId="{B5253266-74C2-4FC6-B976-F6F4F62D2D49}" srcOrd="1" destOrd="0" presId="urn:microsoft.com/office/officeart/2016/7/layout/RepeatingBendingProcessNew"/>
    <dgm:cxn modelId="{DB5DC677-A7F7-4A35-A4C5-6963BDA9DD28}" type="presParOf" srcId="{B5253266-74C2-4FC6-B976-F6F4F62D2D49}" destId="{04AA6571-E27A-4A40-AAB3-9CE623DA7B81}" srcOrd="0" destOrd="0" presId="urn:microsoft.com/office/officeart/2016/7/layout/RepeatingBendingProcessNew"/>
    <dgm:cxn modelId="{BE7A582E-025B-4761-9702-54FF3EE8A9D9}" type="presParOf" srcId="{246A07C3-1E98-4009-B2A5-E1C16E75B6B1}" destId="{3A6CF748-818E-4685-8839-7A0EA1FFBC96}" srcOrd="2" destOrd="0" presId="urn:microsoft.com/office/officeart/2016/7/layout/RepeatingBendingProcessNew"/>
    <dgm:cxn modelId="{27F2B823-D2ED-4212-87B3-4AE159D8E228}" type="presParOf" srcId="{246A07C3-1E98-4009-B2A5-E1C16E75B6B1}" destId="{BC65B2C3-1480-41D5-8372-89B7A312A2FE}" srcOrd="3" destOrd="0" presId="urn:microsoft.com/office/officeart/2016/7/layout/RepeatingBendingProcessNew"/>
    <dgm:cxn modelId="{32C48D93-9FDA-4DC3-BFEA-146056D960F2}" type="presParOf" srcId="{BC65B2C3-1480-41D5-8372-89B7A312A2FE}" destId="{5ED6E03D-57DD-42ED-9CEE-7A5CC98E135E}" srcOrd="0" destOrd="0" presId="urn:microsoft.com/office/officeart/2016/7/layout/RepeatingBendingProcessNew"/>
    <dgm:cxn modelId="{DCC3F637-88A4-4D76-B3BE-87CA548E222F}" type="presParOf" srcId="{246A07C3-1E98-4009-B2A5-E1C16E75B6B1}" destId="{93E198C3-0C04-4999-8F75-5578CBFF1747}" srcOrd="4" destOrd="0" presId="urn:microsoft.com/office/officeart/2016/7/layout/RepeatingBendingProcessNew"/>
    <dgm:cxn modelId="{9CCBCBDD-C878-4100-90A3-C9E743B29D22}" type="presParOf" srcId="{246A07C3-1E98-4009-B2A5-E1C16E75B6B1}" destId="{B0DB4494-78B1-4AD1-B09F-8FCBDB4D55A4}" srcOrd="5" destOrd="0" presId="urn:microsoft.com/office/officeart/2016/7/layout/RepeatingBendingProcessNew"/>
    <dgm:cxn modelId="{FD90D7D8-45DC-4166-8390-B39A5A8EE16B}" type="presParOf" srcId="{B0DB4494-78B1-4AD1-B09F-8FCBDB4D55A4}" destId="{D6FDBBB9-6F34-43CD-82D9-4FEDFEC5CF40}" srcOrd="0" destOrd="0" presId="urn:microsoft.com/office/officeart/2016/7/layout/RepeatingBendingProcessNew"/>
    <dgm:cxn modelId="{6422350E-45A0-44E4-983D-3EF7878E4D64}" type="presParOf" srcId="{246A07C3-1E98-4009-B2A5-E1C16E75B6B1}" destId="{E5D98BC1-E2D5-4D99-AC52-02DF9088FC20}" srcOrd="6" destOrd="0" presId="urn:microsoft.com/office/officeart/2016/7/layout/RepeatingBendingProcessNew"/>
    <dgm:cxn modelId="{F7607D32-8C3A-44A9-B3EC-13507937AA11}" type="presParOf" srcId="{246A07C3-1E98-4009-B2A5-E1C16E75B6B1}" destId="{6BB834E4-0D64-4415-9D1E-6CF68665C94E}" srcOrd="7" destOrd="0" presId="urn:microsoft.com/office/officeart/2016/7/layout/RepeatingBendingProcessNew"/>
    <dgm:cxn modelId="{2948F968-2A0F-430D-A223-DFC3841E39FC}" type="presParOf" srcId="{6BB834E4-0D64-4415-9D1E-6CF68665C94E}" destId="{B71550B9-E6CF-49F0-B4E7-162FEF18A163}" srcOrd="0" destOrd="0" presId="urn:microsoft.com/office/officeart/2016/7/layout/RepeatingBendingProcessNew"/>
    <dgm:cxn modelId="{6F22ABBA-EA13-43D6-985D-3D67E8E0ACC2}" type="presParOf" srcId="{246A07C3-1E98-4009-B2A5-E1C16E75B6B1}" destId="{608BC6E2-2791-437D-9A07-EA32131C540A}" srcOrd="8" destOrd="0" presId="urn:microsoft.com/office/officeart/2016/7/layout/RepeatingBendingProcessNew"/>
    <dgm:cxn modelId="{EB37ABAD-1945-4772-BACD-8C892A4C814A}" type="presParOf" srcId="{246A07C3-1E98-4009-B2A5-E1C16E75B6B1}" destId="{08605825-723F-481A-9536-2175DDA6A42A}" srcOrd="9" destOrd="0" presId="urn:microsoft.com/office/officeart/2016/7/layout/RepeatingBendingProcessNew"/>
    <dgm:cxn modelId="{DC30DBE3-5B3A-45E4-A83E-D811A0BA6A8D}" type="presParOf" srcId="{08605825-723F-481A-9536-2175DDA6A42A}" destId="{C1206007-99AA-4B89-8DC3-E9598FD79F04}" srcOrd="0" destOrd="0" presId="urn:microsoft.com/office/officeart/2016/7/layout/RepeatingBendingProcessNew"/>
    <dgm:cxn modelId="{A737CD83-D76D-4A65-8BBA-5B4946BCE0F5}" type="presParOf" srcId="{246A07C3-1E98-4009-B2A5-E1C16E75B6B1}" destId="{5157F2B5-EB95-4A95-B2FD-A1F859B3EAD8}" srcOrd="10" destOrd="0" presId="urn:microsoft.com/office/officeart/2016/7/layout/RepeatingBendingProcessNew"/>
    <dgm:cxn modelId="{6A9F4553-37E4-423A-AA97-D144FF0509AC}" type="presParOf" srcId="{246A07C3-1E98-4009-B2A5-E1C16E75B6B1}" destId="{921F462E-82A5-44D7-919E-795B4420CA90}" srcOrd="11" destOrd="0" presId="urn:microsoft.com/office/officeart/2016/7/layout/RepeatingBendingProcessNew"/>
    <dgm:cxn modelId="{F495B0D4-1513-4923-88F7-A7676254AB5B}" type="presParOf" srcId="{921F462E-82A5-44D7-919E-795B4420CA90}" destId="{773371C8-F9F7-4922-B6F9-F3DC0FC0E33E}" srcOrd="0" destOrd="0" presId="urn:microsoft.com/office/officeart/2016/7/layout/RepeatingBendingProcessNew"/>
    <dgm:cxn modelId="{D817F0D4-9098-4874-890E-7CF0F531A801}" type="presParOf" srcId="{246A07C3-1E98-4009-B2A5-E1C16E75B6B1}" destId="{144B8A92-48F9-4870-A906-39417628D45E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5C25A1-F960-4DC6-90AC-D470944C19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77C09C-3565-4B9F-8072-DED0CB292ED4}">
      <dgm:prSet/>
      <dgm:spPr/>
      <dgm:t>
        <a:bodyPr/>
        <a:lstStyle/>
        <a:p>
          <a:r>
            <a:rPr lang="pl-PL"/>
            <a:t>W odpowiedzi na dynamiczny rozwój regionu, w 2025 roku Kapituła podjęła decyzję o rozszerzeniu konkursu. Liczba kategorii wzrosła z trzech do siedmiu, aby precyzyjniej doceniać lokalnych liderów:</a:t>
          </a:r>
          <a:endParaRPr lang="en-US"/>
        </a:p>
      </dgm:t>
    </dgm:pt>
    <dgm:pt modelId="{45795FBA-BD19-43AE-89E1-59CC899071C9}" type="parTrans" cxnId="{1B0B3B3C-8C5B-409F-963E-D6A746E830B8}">
      <dgm:prSet/>
      <dgm:spPr/>
      <dgm:t>
        <a:bodyPr/>
        <a:lstStyle/>
        <a:p>
          <a:endParaRPr lang="en-US"/>
        </a:p>
      </dgm:t>
    </dgm:pt>
    <dgm:pt modelId="{3F7A7BD8-F52B-4A92-9DDB-A9468D993094}" type="sibTrans" cxnId="{1B0B3B3C-8C5B-409F-963E-D6A746E830B8}">
      <dgm:prSet/>
      <dgm:spPr/>
      <dgm:t>
        <a:bodyPr/>
        <a:lstStyle/>
        <a:p>
          <a:endParaRPr lang="en-US"/>
        </a:p>
      </dgm:t>
    </dgm:pt>
    <dgm:pt modelId="{472EC4EE-5AE3-46B8-BB75-3FA1A401F837}">
      <dgm:prSet/>
      <dgm:spPr/>
      <dgm:t>
        <a:bodyPr/>
        <a:lstStyle/>
        <a:p>
          <a:r>
            <a:rPr lang="pl-PL" b="1" dirty="0"/>
            <a:t>Artykuły spożywcze i produkty gastronomiczne:</a:t>
          </a:r>
          <a:r>
            <a:rPr lang="pl-PL" dirty="0"/>
            <a:t> od rolników i lokalnych producentów.</a:t>
          </a:r>
          <a:endParaRPr lang="en-US" dirty="0"/>
        </a:p>
      </dgm:t>
    </dgm:pt>
    <dgm:pt modelId="{269D5305-2845-4972-AEBA-2A7731FE9B45}" type="parTrans" cxnId="{CDBEEFA9-A371-442E-A935-901ADAECDA9C}">
      <dgm:prSet/>
      <dgm:spPr/>
      <dgm:t>
        <a:bodyPr/>
        <a:lstStyle/>
        <a:p>
          <a:endParaRPr lang="en-US"/>
        </a:p>
      </dgm:t>
    </dgm:pt>
    <dgm:pt modelId="{E64C8ACE-72F4-4123-A18B-5D5E100EF666}" type="sibTrans" cxnId="{CDBEEFA9-A371-442E-A935-901ADAECDA9C}">
      <dgm:prSet/>
      <dgm:spPr/>
      <dgm:t>
        <a:bodyPr/>
        <a:lstStyle/>
        <a:p>
          <a:endParaRPr lang="en-US"/>
        </a:p>
      </dgm:t>
    </dgm:pt>
    <dgm:pt modelId="{2014C8C4-1EAA-48C7-BFBA-3C1BE9457373}">
      <dgm:prSet/>
      <dgm:spPr/>
      <dgm:t>
        <a:bodyPr/>
        <a:lstStyle/>
        <a:p>
          <a:r>
            <a:rPr lang="pl-PL" b="1"/>
            <a:t>Produkty rękodzielnicze i wyroby użytkowe:</a:t>
          </a:r>
          <a:r>
            <a:rPr lang="pl-PL"/>
            <a:t> ceramika, wikliniarstwo, pamiątki.</a:t>
          </a:r>
          <a:endParaRPr lang="en-US"/>
        </a:p>
      </dgm:t>
    </dgm:pt>
    <dgm:pt modelId="{DCDB4DFB-C4FD-4F6E-9807-6F443CBFDBB2}" type="parTrans" cxnId="{81672846-61DD-42A4-84CE-EED3DA58E748}">
      <dgm:prSet/>
      <dgm:spPr/>
      <dgm:t>
        <a:bodyPr/>
        <a:lstStyle/>
        <a:p>
          <a:endParaRPr lang="en-US"/>
        </a:p>
      </dgm:t>
    </dgm:pt>
    <dgm:pt modelId="{EDEC537F-4548-4E98-BF93-10F7E6E540BF}" type="sibTrans" cxnId="{81672846-61DD-42A4-84CE-EED3DA58E748}">
      <dgm:prSet/>
      <dgm:spPr/>
      <dgm:t>
        <a:bodyPr/>
        <a:lstStyle/>
        <a:p>
          <a:endParaRPr lang="en-US"/>
        </a:p>
      </dgm:t>
    </dgm:pt>
    <dgm:pt modelId="{545FF844-B102-4DA3-9CF4-D88048C26ACD}">
      <dgm:prSet/>
      <dgm:spPr/>
      <dgm:t>
        <a:bodyPr/>
        <a:lstStyle/>
        <a:p>
          <a:r>
            <a:rPr lang="pl-PL" b="1"/>
            <a:t>Usługi gastronomiczne:</a:t>
          </a:r>
          <a:r>
            <a:rPr lang="pl-PL"/>
            <a:t> restauracje i karczmy kultywujące lokalną kuchnię.</a:t>
          </a:r>
          <a:endParaRPr lang="en-US"/>
        </a:p>
      </dgm:t>
    </dgm:pt>
    <dgm:pt modelId="{54ED61B4-AEF7-4FD0-A08C-F2D55AC1AD20}" type="parTrans" cxnId="{B4491362-6564-432A-A663-ED086B0C1BDD}">
      <dgm:prSet/>
      <dgm:spPr/>
      <dgm:t>
        <a:bodyPr/>
        <a:lstStyle/>
        <a:p>
          <a:endParaRPr lang="en-US"/>
        </a:p>
      </dgm:t>
    </dgm:pt>
    <dgm:pt modelId="{5E6A4DDE-C6A8-4B42-83FC-14548DA2FED5}" type="sibTrans" cxnId="{B4491362-6564-432A-A663-ED086B0C1BDD}">
      <dgm:prSet/>
      <dgm:spPr/>
      <dgm:t>
        <a:bodyPr/>
        <a:lstStyle/>
        <a:p>
          <a:endParaRPr lang="en-US"/>
        </a:p>
      </dgm:t>
    </dgm:pt>
    <dgm:pt modelId="{C87642D3-5C54-4E00-8F82-BC5925E4F9D1}">
      <dgm:prSet/>
      <dgm:spPr/>
      <dgm:t>
        <a:bodyPr/>
        <a:lstStyle/>
        <a:p>
          <a:r>
            <a:rPr lang="pl-PL" b="1"/>
            <a:t>Usługi hotelarskie:</a:t>
          </a:r>
          <a:r>
            <a:rPr lang="pl-PL"/>
            <a:t> od pensjonatów po nowoczesne hotele i campingi.</a:t>
          </a:r>
          <a:endParaRPr lang="en-US"/>
        </a:p>
      </dgm:t>
    </dgm:pt>
    <dgm:pt modelId="{4B194B17-6458-4B64-82CB-5C2FF59CE382}" type="parTrans" cxnId="{5FFB4DC7-B147-4C24-8841-53577FB1E406}">
      <dgm:prSet/>
      <dgm:spPr/>
      <dgm:t>
        <a:bodyPr/>
        <a:lstStyle/>
        <a:p>
          <a:endParaRPr lang="en-US"/>
        </a:p>
      </dgm:t>
    </dgm:pt>
    <dgm:pt modelId="{A676ED0A-4C5E-4D97-9450-113624ACBC71}" type="sibTrans" cxnId="{5FFB4DC7-B147-4C24-8841-53577FB1E406}">
      <dgm:prSet/>
      <dgm:spPr/>
      <dgm:t>
        <a:bodyPr/>
        <a:lstStyle/>
        <a:p>
          <a:endParaRPr lang="en-US"/>
        </a:p>
      </dgm:t>
    </dgm:pt>
    <dgm:pt modelId="{1EF11263-E863-45C6-96B7-3B61DFC424F2}">
      <dgm:prSet/>
      <dgm:spPr/>
      <dgm:t>
        <a:bodyPr/>
        <a:lstStyle/>
        <a:p>
          <a:r>
            <a:rPr lang="pl-PL" b="1"/>
            <a:t>Oferta turystyczno-rekreacyjna i edukacyjna:</a:t>
          </a:r>
          <a:r>
            <a:rPr lang="pl-PL"/>
            <a:t> przewodnictwo, warsztaty, wyciągi.</a:t>
          </a:r>
          <a:endParaRPr lang="en-US"/>
        </a:p>
      </dgm:t>
    </dgm:pt>
    <dgm:pt modelId="{AD870DD9-BB71-4B9A-9306-59D061E4E126}" type="parTrans" cxnId="{1A171B18-01A9-4D13-95B0-5F461188BC47}">
      <dgm:prSet/>
      <dgm:spPr/>
      <dgm:t>
        <a:bodyPr/>
        <a:lstStyle/>
        <a:p>
          <a:endParaRPr lang="en-US"/>
        </a:p>
      </dgm:t>
    </dgm:pt>
    <dgm:pt modelId="{DECF490B-D71C-4AD3-BF3E-08711AAD4472}" type="sibTrans" cxnId="{1A171B18-01A9-4D13-95B0-5F461188BC47}">
      <dgm:prSet/>
      <dgm:spPr/>
      <dgm:t>
        <a:bodyPr/>
        <a:lstStyle/>
        <a:p>
          <a:endParaRPr lang="en-US"/>
        </a:p>
      </dgm:t>
    </dgm:pt>
    <dgm:pt modelId="{C26D43F9-46CF-49F8-AB64-3751FDD46EF0}">
      <dgm:prSet/>
      <dgm:spPr/>
      <dgm:t>
        <a:bodyPr/>
        <a:lstStyle/>
        <a:p>
          <a:r>
            <a:rPr lang="pl-PL" b="1"/>
            <a:t>Działalność kulturalno-artystyczna:</a:t>
          </a:r>
          <a:r>
            <a:rPr lang="pl-PL"/>
            <a:t> wsparcie dla twórców i animatorów.</a:t>
          </a:r>
          <a:endParaRPr lang="en-US"/>
        </a:p>
      </dgm:t>
    </dgm:pt>
    <dgm:pt modelId="{D6D3FA4B-6D24-4DB3-B0FA-0BB13723E184}" type="parTrans" cxnId="{C9A79954-F874-44D3-90CA-40D4E1AD68E6}">
      <dgm:prSet/>
      <dgm:spPr/>
      <dgm:t>
        <a:bodyPr/>
        <a:lstStyle/>
        <a:p>
          <a:endParaRPr lang="en-US"/>
        </a:p>
      </dgm:t>
    </dgm:pt>
    <dgm:pt modelId="{1FFC891C-5CBF-4A79-81C1-A16B7B318F60}" type="sibTrans" cxnId="{C9A79954-F874-44D3-90CA-40D4E1AD68E6}">
      <dgm:prSet/>
      <dgm:spPr/>
      <dgm:t>
        <a:bodyPr/>
        <a:lstStyle/>
        <a:p>
          <a:endParaRPr lang="en-US"/>
        </a:p>
      </dgm:t>
    </dgm:pt>
    <dgm:pt modelId="{EC41ADA3-92E9-411F-8DC6-5044E3C16312}">
      <dgm:prSet/>
      <dgm:spPr/>
      <dgm:t>
        <a:bodyPr/>
        <a:lstStyle/>
        <a:p>
          <a:r>
            <a:rPr lang="pl-PL" b="1" dirty="0"/>
            <a:t>Działalność społeczna:</a:t>
          </a:r>
          <a:r>
            <a:rPr lang="pl-PL" dirty="0"/>
            <a:t> wyróżnienie dla osób, fundacji i stowarzyszeń.</a:t>
          </a:r>
          <a:endParaRPr lang="en-US" dirty="0"/>
        </a:p>
      </dgm:t>
    </dgm:pt>
    <dgm:pt modelId="{2DDD806A-2128-4044-9C1B-B9E8190CDBBB}" type="parTrans" cxnId="{D364E960-9EE4-44DD-8634-0D07F51FE50A}">
      <dgm:prSet/>
      <dgm:spPr/>
      <dgm:t>
        <a:bodyPr/>
        <a:lstStyle/>
        <a:p>
          <a:endParaRPr lang="en-US"/>
        </a:p>
      </dgm:t>
    </dgm:pt>
    <dgm:pt modelId="{D04DA303-6308-48B5-8292-41602336EA90}" type="sibTrans" cxnId="{D364E960-9EE4-44DD-8634-0D07F51FE50A}">
      <dgm:prSet/>
      <dgm:spPr/>
      <dgm:t>
        <a:bodyPr/>
        <a:lstStyle/>
        <a:p>
          <a:endParaRPr lang="en-US"/>
        </a:p>
      </dgm:t>
    </dgm:pt>
    <dgm:pt modelId="{4B5DBD42-C1B9-4E22-840C-E3DC131839FF}" type="pres">
      <dgm:prSet presAssocID="{275C25A1-F960-4DC6-90AC-D470944C1904}" presName="linear" presStyleCnt="0">
        <dgm:presLayoutVars>
          <dgm:animLvl val="lvl"/>
          <dgm:resizeHandles val="exact"/>
        </dgm:presLayoutVars>
      </dgm:prSet>
      <dgm:spPr/>
    </dgm:pt>
    <dgm:pt modelId="{42CC139B-CBDC-4716-9C06-8C6B182F5369}" type="pres">
      <dgm:prSet presAssocID="{CA77C09C-3565-4B9F-8072-DED0CB292ED4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F5F2BEB-4923-47C7-ADC8-30C38E0CB699}" type="pres">
      <dgm:prSet presAssocID="{CA77C09C-3565-4B9F-8072-DED0CB292ED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A171B18-01A9-4D13-95B0-5F461188BC47}" srcId="{CA77C09C-3565-4B9F-8072-DED0CB292ED4}" destId="{1EF11263-E863-45C6-96B7-3B61DFC424F2}" srcOrd="4" destOrd="0" parTransId="{AD870DD9-BB71-4B9A-9306-59D061E4E126}" sibTransId="{DECF490B-D71C-4AD3-BF3E-08711AAD4472}"/>
    <dgm:cxn modelId="{1B0B3B3C-8C5B-409F-963E-D6A746E830B8}" srcId="{275C25A1-F960-4DC6-90AC-D470944C1904}" destId="{CA77C09C-3565-4B9F-8072-DED0CB292ED4}" srcOrd="0" destOrd="0" parTransId="{45795FBA-BD19-43AE-89E1-59CC899071C9}" sibTransId="{3F7A7BD8-F52B-4A92-9DDB-A9468D993094}"/>
    <dgm:cxn modelId="{D364E960-9EE4-44DD-8634-0D07F51FE50A}" srcId="{CA77C09C-3565-4B9F-8072-DED0CB292ED4}" destId="{EC41ADA3-92E9-411F-8DC6-5044E3C16312}" srcOrd="6" destOrd="0" parTransId="{2DDD806A-2128-4044-9C1B-B9E8190CDBBB}" sibTransId="{D04DA303-6308-48B5-8292-41602336EA90}"/>
    <dgm:cxn modelId="{B4491362-6564-432A-A663-ED086B0C1BDD}" srcId="{CA77C09C-3565-4B9F-8072-DED0CB292ED4}" destId="{545FF844-B102-4DA3-9CF4-D88048C26ACD}" srcOrd="2" destOrd="0" parTransId="{54ED61B4-AEF7-4FD0-A08C-F2D55AC1AD20}" sibTransId="{5E6A4DDE-C6A8-4B42-83FC-14548DA2FED5}"/>
    <dgm:cxn modelId="{81672846-61DD-42A4-84CE-EED3DA58E748}" srcId="{CA77C09C-3565-4B9F-8072-DED0CB292ED4}" destId="{2014C8C4-1EAA-48C7-BFBA-3C1BE9457373}" srcOrd="1" destOrd="0" parTransId="{DCDB4DFB-C4FD-4F6E-9807-6F443CBFDBB2}" sibTransId="{EDEC537F-4548-4E98-BF93-10F7E6E540BF}"/>
    <dgm:cxn modelId="{DD29C94F-2184-48B3-B56C-69A95EE76276}" type="presOf" srcId="{275C25A1-F960-4DC6-90AC-D470944C1904}" destId="{4B5DBD42-C1B9-4E22-840C-E3DC131839FF}" srcOrd="0" destOrd="0" presId="urn:microsoft.com/office/officeart/2005/8/layout/vList2"/>
    <dgm:cxn modelId="{C9A79954-F874-44D3-90CA-40D4E1AD68E6}" srcId="{CA77C09C-3565-4B9F-8072-DED0CB292ED4}" destId="{C26D43F9-46CF-49F8-AB64-3751FDD46EF0}" srcOrd="5" destOrd="0" parTransId="{D6D3FA4B-6D24-4DB3-B0FA-0BB13723E184}" sibTransId="{1FFC891C-5CBF-4A79-81C1-A16B7B318F60}"/>
    <dgm:cxn modelId="{CC298375-5F79-4C21-AF72-F46C8B505734}" type="presOf" srcId="{C87642D3-5C54-4E00-8F82-BC5925E4F9D1}" destId="{DF5F2BEB-4923-47C7-ADC8-30C38E0CB699}" srcOrd="0" destOrd="3" presId="urn:microsoft.com/office/officeart/2005/8/layout/vList2"/>
    <dgm:cxn modelId="{0C3099A1-9E9B-4680-B5E8-95FD12517257}" type="presOf" srcId="{1EF11263-E863-45C6-96B7-3B61DFC424F2}" destId="{DF5F2BEB-4923-47C7-ADC8-30C38E0CB699}" srcOrd="0" destOrd="4" presId="urn:microsoft.com/office/officeart/2005/8/layout/vList2"/>
    <dgm:cxn modelId="{CDBEEFA9-A371-442E-A935-901ADAECDA9C}" srcId="{CA77C09C-3565-4B9F-8072-DED0CB292ED4}" destId="{472EC4EE-5AE3-46B8-BB75-3FA1A401F837}" srcOrd="0" destOrd="0" parTransId="{269D5305-2845-4972-AEBA-2A7731FE9B45}" sibTransId="{E64C8ACE-72F4-4123-A18B-5D5E100EF666}"/>
    <dgm:cxn modelId="{CA33F2AD-3E56-41B9-82E9-671C2C18E0BE}" type="presOf" srcId="{545FF844-B102-4DA3-9CF4-D88048C26ACD}" destId="{DF5F2BEB-4923-47C7-ADC8-30C38E0CB699}" srcOrd="0" destOrd="2" presId="urn:microsoft.com/office/officeart/2005/8/layout/vList2"/>
    <dgm:cxn modelId="{AE8442AF-9B47-4B2F-9562-2A3C4C9D822E}" type="presOf" srcId="{EC41ADA3-92E9-411F-8DC6-5044E3C16312}" destId="{DF5F2BEB-4923-47C7-ADC8-30C38E0CB699}" srcOrd="0" destOrd="6" presId="urn:microsoft.com/office/officeart/2005/8/layout/vList2"/>
    <dgm:cxn modelId="{976772BE-D0E8-4462-9FAC-4E63B1B2A403}" type="presOf" srcId="{CA77C09C-3565-4B9F-8072-DED0CB292ED4}" destId="{42CC139B-CBDC-4716-9C06-8C6B182F5369}" srcOrd="0" destOrd="0" presId="urn:microsoft.com/office/officeart/2005/8/layout/vList2"/>
    <dgm:cxn modelId="{7E9787BF-3FD1-4DEE-982C-554CBBE4647B}" type="presOf" srcId="{C26D43F9-46CF-49F8-AB64-3751FDD46EF0}" destId="{DF5F2BEB-4923-47C7-ADC8-30C38E0CB699}" srcOrd="0" destOrd="5" presId="urn:microsoft.com/office/officeart/2005/8/layout/vList2"/>
    <dgm:cxn modelId="{D3EAB7C3-9CF8-4329-94DC-5BE51E027913}" type="presOf" srcId="{472EC4EE-5AE3-46B8-BB75-3FA1A401F837}" destId="{DF5F2BEB-4923-47C7-ADC8-30C38E0CB699}" srcOrd="0" destOrd="0" presId="urn:microsoft.com/office/officeart/2005/8/layout/vList2"/>
    <dgm:cxn modelId="{5FFB4DC7-B147-4C24-8841-53577FB1E406}" srcId="{CA77C09C-3565-4B9F-8072-DED0CB292ED4}" destId="{C87642D3-5C54-4E00-8F82-BC5925E4F9D1}" srcOrd="3" destOrd="0" parTransId="{4B194B17-6458-4B64-82CB-5C2FF59CE382}" sibTransId="{A676ED0A-4C5E-4D97-9450-113624ACBC71}"/>
    <dgm:cxn modelId="{EF1211C9-65FE-46FA-9A23-922BB81C9BCF}" type="presOf" srcId="{2014C8C4-1EAA-48C7-BFBA-3C1BE9457373}" destId="{DF5F2BEB-4923-47C7-ADC8-30C38E0CB699}" srcOrd="0" destOrd="1" presId="urn:microsoft.com/office/officeart/2005/8/layout/vList2"/>
    <dgm:cxn modelId="{A4C79C99-FD2A-45B6-87D2-F47B75FBD5EF}" type="presParOf" srcId="{4B5DBD42-C1B9-4E22-840C-E3DC131839FF}" destId="{42CC139B-CBDC-4716-9C06-8C6B182F5369}" srcOrd="0" destOrd="0" presId="urn:microsoft.com/office/officeart/2005/8/layout/vList2"/>
    <dgm:cxn modelId="{DD3FA2F4-2099-43BD-94FD-6E923A9D19BB}" type="presParOf" srcId="{4B5DBD42-C1B9-4E22-840C-E3DC131839FF}" destId="{DF5F2BEB-4923-47C7-ADC8-30C38E0CB69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E1B6EB-866D-4AAD-9242-6B840A50B11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8D27F2-A29A-49C4-ABB9-EE8A62FCB029}">
      <dgm:prSet/>
      <dgm:spPr/>
      <dgm:t>
        <a:bodyPr/>
        <a:lstStyle/>
        <a:p>
          <a:r>
            <a:rPr lang="pl-PL" dirty="0"/>
            <a:t>Projekt realizowany we współpracy z Małopolskim Centrum Kultury SOKÓŁ w Nowym Sączu oraz Powiatowym Centrum Kultury w Nowym Targu</a:t>
          </a:r>
          <a:endParaRPr lang="en-US" dirty="0"/>
        </a:p>
      </dgm:t>
    </dgm:pt>
    <dgm:pt modelId="{BE145D5B-2547-4812-916E-24E2504EE309}" type="parTrans" cxnId="{3C07717E-6E82-4C2F-81EA-F0C046D79B83}">
      <dgm:prSet/>
      <dgm:spPr/>
      <dgm:t>
        <a:bodyPr/>
        <a:lstStyle/>
        <a:p>
          <a:endParaRPr lang="en-US"/>
        </a:p>
      </dgm:t>
    </dgm:pt>
    <dgm:pt modelId="{25F05A53-9F60-43F6-9BB5-4AD8373ABB3A}" type="sibTrans" cxnId="{3C07717E-6E82-4C2F-81EA-F0C046D79B83}">
      <dgm:prSet/>
      <dgm:spPr/>
      <dgm:t>
        <a:bodyPr/>
        <a:lstStyle/>
        <a:p>
          <a:endParaRPr lang="en-US"/>
        </a:p>
      </dgm:t>
    </dgm:pt>
    <dgm:pt modelId="{9383D603-556D-45DE-9116-D8EE94DE1F1B}">
      <dgm:prSet/>
      <dgm:spPr/>
      <dgm:t>
        <a:bodyPr/>
        <a:lstStyle/>
        <a:p>
          <a:r>
            <a:rPr lang="pl-PL" b="1" dirty="0"/>
            <a:t>Cel główny:</a:t>
          </a:r>
          <a:r>
            <a:rPr lang="pl-PL" dirty="0"/>
            <a:t> Kultywowanie i dokumentacja unikalnego stylu wykonawczego oraz autentycznego repertuaru górskich grup etnicznych.</a:t>
          </a:r>
          <a:endParaRPr lang="en-US" dirty="0"/>
        </a:p>
      </dgm:t>
    </dgm:pt>
    <dgm:pt modelId="{7D143D03-79CC-46D7-8E6A-77439D13BF97}" type="parTrans" cxnId="{DD9A02E7-7F5B-4FF9-B1B5-36201A944B2F}">
      <dgm:prSet/>
      <dgm:spPr/>
      <dgm:t>
        <a:bodyPr/>
        <a:lstStyle/>
        <a:p>
          <a:endParaRPr lang="en-US"/>
        </a:p>
      </dgm:t>
    </dgm:pt>
    <dgm:pt modelId="{F2033245-14CF-43D6-AD8F-36B28339D147}" type="sibTrans" cxnId="{DD9A02E7-7F5B-4FF9-B1B5-36201A944B2F}">
      <dgm:prSet/>
      <dgm:spPr/>
      <dgm:t>
        <a:bodyPr/>
        <a:lstStyle/>
        <a:p>
          <a:endParaRPr lang="en-US"/>
        </a:p>
      </dgm:t>
    </dgm:pt>
    <dgm:pt modelId="{40E99996-A55A-4430-AB11-08075558804D}">
      <dgm:prSet/>
      <dgm:spPr/>
      <dgm:t>
        <a:bodyPr/>
        <a:lstStyle/>
        <a:p>
          <a:r>
            <a:rPr lang="pl-PL" b="1" dirty="0"/>
            <a:t>Edukacja i pokolenia:</a:t>
          </a:r>
          <a:r>
            <a:rPr lang="pl-PL" dirty="0"/>
            <a:t> Wydarzenie służy docenieniu mistrzów tradycji, ale przede wszystkim zachęceniu młodych pokoleń do przejmowania i kontynuowania dziedzictwa muzycznego swoich przodków.</a:t>
          </a:r>
          <a:endParaRPr lang="en-US" dirty="0"/>
        </a:p>
      </dgm:t>
    </dgm:pt>
    <dgm:pt modelId="{75ABC727-F503-412A-A296-E051FF8094AE}" type="parTrans" cxnId="{52835F6C-30C8-4F48-A30D-65B292F23E3C}">
      <dgm:prSet/>
      <dgm:spPr/>
      <dgm:t>
        <a:bodyPr/>
        <a:lstStyle/>
        <a:p>
          <a:endParaRPr lang="en-US"/>
        </a:p>
      </dgm:t>
    </dgm:pt>
    <dgm:pt modelId="{30A63D3D-ADE3-4C74-A9BB-81F30C29D4D1}" type="sibTrans" cxnId="{52835F6C-30C8-4F48-A30D-65B292F23E3C}">
      <dgm:prSet/>
      <dgm:spPr/>
      <dgm:t>
        <a:bodyPr/>
        <a:lstStyle/>
        <a:p>
          <a:endParaRPr lang="en-US"/>
        </a:p>
      </dgm:t>
    </dgm:pt>
    <dgm:pt modelId="{E54311C8-08FC-4F29-8D07-FAC66B8AE463}">
      <dgm:prSet phldr="0"/>
      <dgm:spPr/>
      <dgm:t>
        <a:bodyPr/>
        <a:lstStyle/>
        <a:p>
          <a:pPr rtl="0"/>
          <a:r>
            <a:rPr lang="pl-PL" sz="2700" b="1" dirty="0">
              <a:latin typeface="Calibri"/>
              <a:ea typeface="Calibri"/>
              <a:cs typeface="Calibri"/>
            </a:rPr>
            <a:t>Cel dodatkowy</a:t>
          </a:r>
          <a:r>
            <a:rPr lang="pl-PL" sz="2700" b="0" dirty="0">
              <a:latin typeface="Calibri"/>
              <a:ea typeface="Calibri"/>
              <a:cs typeface="Calibri"/>
            </a:rPr>
            <a:t>: Wyłonienie reprezentantów na  </a:t>
          </a:r>
          <a:r>
            <a:rPr lang="pl-PL" sz="2700" b="1" dirty="0"/>
            <a:t>Ogólnopolski Festiwal Kapel i Śpiewaków Ludowych</a:t>
          </a:r>
          <a:r>
            <a:rPr lang="pl-PL" sz="2700" b="0" dirty="0">
              <a:latin typeface="Calibri"/>
              <a:ea typeface="Calibri"/>
              <a:cs typeface="Calibri"/>
            </a:rPr>
            <a:t> Kazimierzu Dolnym </a:t>
          </a:r>
          <a:endParaRPr lang="pl-PL" b="0" dirty="0">
            <a:latin typeface="Gill Sans MT" panose="020B0502020104020203"/>
          </a:endParaRPr>
        </a:p>
      </dgm:t>
    </dgm:pt>
    <dgm:pt modelId="{C61B7C31-F9C0-4E8C-8EFA-81B24C559F01}" type="parTrans" cxnId="{01B9FBB3-542B-47EF-A545-0A76BE2A9321}">
      <dgm:prSet/>
      <dgm:spPr/>
      <dgm:t>
        <a:bodyPr/>
        <a:lstStyle/>
        <a:p>
          <a:endParaRPr lang="pl-PL"/>
        </a:p>
      </dgm:t>
    </dgm:pt>
    <dgm:pt modelId="{EB90044B-112D-449A-A96D-8A77BE3921C3}" type="sibTrans" cxnId="{01B9FBB3-542B-47EF-A545-0A76BE2A9321}">
      <dgm:prSet/>
      <dgm:spPr/>
      <dgm:t>
        <a:bodyPr/>
        <a:lstStyle/>
        <a:p>
          <a:endParaRPr lang="pl-PL"/>
        </a:p>
      </dgm:t>
    </dgm:pt>
    <dgm:pt modelId="{6335557B-E025-47B3-9579-E850CE4F010F}" type="pres">
      <dgm:prSet presAssocID="{A1E1B6EB-866D-4AAD-9242-6B840A50B118}" presName="vert0" presStyleCnt="0">
        <dgm:presLayoutVars>
          <dgm:dir/>
          <dgm:animOne val="branch"/>
          <dgm:animLvl val="lvl"/>
        </dgm:presLayoutVars>
      </dgm:prSet>
      <dgm:spPr/>
    </dgm:pt>
    <dgm:pt modelId="{CF654B24-643B-44B4-A11E-2F9DD25232BD}" type="pres">
      <dgm:prSet presAssocID="{E88D27F2-A29A-49C4-ABB9-EE8A62FCB029}" presName="thickLine" presStyleLbl="alignNode1" presStyleIdx="0" presStyleCnt="4"/>
      <dgm:spPr/>
    </dgm:pt>
    <dgm:pt modelId="{72D7031F-798B-4832-B061-674DB9E731B4}" type="pres">
      <dgm:prSet presAssocID="{E88D27F2-A29A-49C4-ABB9-EE8A62FCB029}" presName="horz1" presStyleCnt="0"/>
      <dgm:spPr/>
    </dgm:pt>
    <dgm:pt modelId="{9366808F-6783-4821-9041-E5B63C504A32}" type="pres">
      <dgm:prSet presAssocID="{E88D27F2-A29A-49C4-ABB9-EE8A62FCB029}" presName="tx1" presStyleLbl="revTx" presStyleIdx="0" presStyleCnt="4"/>
      <dgm:spPr/>
    </dgm:pt>
    <dgm:pt modelId="{CB357313-D8C8-4187-A024-C575484D17E0}" type="pres">
      <dgm:prSet presAssocID="{E88D27F2-A29A-49C4-ABB9-EE8A62FCB029}" presName="vert1" presStyleCnt="0"/>
      <dgm:spPr/>
    </dgm:pt>
    <dgm:pt modelId="{F9DF5BAE-8837-4B4E-AAC9-A7762847CB0E}" type="pres">
      <dgm:prSet presAssocID="{9383D603-556D-45DE-9116-D8EE94DE1F1B}" presName="thickLine" presStyleLbl="alignNode1" presStyleIdx="1" presStyleCnt="4"/>
      <dgm:spPr/>
    </dgm:pt>
    <dgm:pt modelId="{56688863-D439-49E5-A757-2E90F7338855}" type="pres">
      <dgm:prSet presAssocID="{9383D603-556D-45DE-9116-D8EE94DE1F1B}" presName="horz1" presStyleCnt="0"/>
      <dgm:spPr/>
    </dgm:pt>
    <dgm:pt modelId="{6AA4D3D5-5562-4A49-906A-A17D77C8FE7F}" type="pres">
      <dgm:prSet presAssocID="{9383D603-556D-45DE-9116-D8EE94DE1F1B}" presName="tx1" presStyleLbl="revTx" presStyleIdx="1" presStyleCnt="4"/>
      <dgm:spPr/>
    </dgm:pt>
    <dgm:pt modelId="{84F1553A-89AC-4573-8CFB-CD2C2FA21552}" type="pres">
      <dgm:prSet presAssocID="{9383D603-556D-45DE-9116-D8EE94DE1F1B}" presName="vert1" presStyleCnt="0"/>
      <dgm:spPr/>
    </dgm:pt>
    <dgm:pt modelId="{0981423B-94D2-47A2-B779-3B89088D6EF9}" type="pres">
      <dgm:prSet presAssocID="{E54311C8-08FC-4F29-8D07-FAC66B8AE463}" presName="thickLine" presStyleLbl="alignNode1" presStyleIdx="2" presStyleCnt="4"/>
      <dgm:spPr/>
    </dgm:pt>
    <dgm:pt modelId="{B43A87A0-006A-4D5B-B633-2434B598307D}" type="pres">
      <dgm:prSet presAssocID="{E54311C8-08FC-4F29-8D07-FAC66B8AE463}" presName="horz1" presStyleCnt="0"/>
      <dgm:spPr/>
    </dgm:pt>
    <dgm:pt modelId="{21D226B1-D074-4478-AF43-575642F10C3D}" type="pres">
      <dgm:prSet presAssocID="{E54311C8-08FC-4F29-8D07-FAC66B8AE463}" presName="tx1" presStyleLbl="revTx" presStyleIdx="2" presStyleCnt="4"/>
      <dgm:spPr/>
    </dgm:pt>
    <dgm:pt modelId="{2BCE733C-B562-43C8-9D0F-470F83C2C91C}" type="pres">
      <dgm:prSet presAssocID="{E54311C8-08FC-4F29-8D07-FAC66B8AE463}" presName="vert1" presStyleCnt="0"/>
      <dgm:spPr/>
    </dgm:pt>
    <dgm:pt modelId="{E3769D86-E806-4DB1-A7C1-9E26C0549CF2}" type="pres">
      <dgm:prSet presAssocID="{40E99996-A55A-4430-AB11-08075558804D}" presName="thickLine" presStyleLbl="alignNode1" presStyleIdx="3" presStyleCnt="4"/>
      <dgm:spPr/>
    </dgm:pt>
    <dgm:pt modelId="{D382C2F4-72BB-4631-8E80-435796499BDD}" type="pres">
      <dgm:prSet presAssocID="{40E99996-A55A-4430-AB11-08075558804D}" presName="horz1" presStyleCnt="0"/>
      <dgm:spPr/>
    </dgm:pt>
    <dgm:pt modelId="{F2A88C2E-6137-4F19-A467-65601CB1F5F7}" type="pres">
      <dgm:prSet presAssocID="{40E99996-A55A-4430-AB11-08075558804D}" presName="tx1" presStyleLbl="revTx" presStyleIdx="3" presStyleCnt="4"/>
      <dgm:spPr/>
    </dgm:pt>
    <dgm:pt modelId="{3C34962E-CDFA-4F77-BE81-539B0635FAF7}" type="pres">
      <dgm:prSet presAssocID="{40E99996-A55A-4430-AB11-08075558804D}" presName="vert1" presStyleCnt="0"/>
      <dgm:spPr/>
    </dgm:pt>
  </dgm:ptLst>
  <dgm:cxnLst>
    <dgm:cxn modelId="{C766CF3E-F3E2-4CB9-AAA4-63CD5ECEA287}" type="presOf" srcId="{E88D27F2-A29A-49C4-ABB9-EE8A62FCB029}" destId="{9366808F-6783-4821-9041-E5B63C504A32}" srcOrd="0" destOrd="0" presId="urn:microsoft.com/office/officeart/2008/layout/LinedList"/>
    <dgm:cxn modelId="{CFD2BF5E-9FE2-4BFB-A155-0A1E913BF9DD}" type="presOf" srcId="{9383D603-556D-45DE-9116-D8EE94DE1F1B}" destId="{6AA4D3D5-5562-4A49-906A-A17D77C8FE7F}" srcOrd="0" destOrd="0" presId="urn:microsoft.com/office/officeart/2008/layout/LinedList"/>
    <dgm:cxn modelId="{52835F6C-30C8-4F48-A30D-65B292F23E3C}" srcId="{A1E1B6EB-866D-4AAD-9242-6B840A50B118}" destId="{40E99996-A55A-4430-AB11-08075558804D}" srcOrd="3" destOrd="0" parTransId="{75ABC727-F503-412A-A296-E051FF8094AE}" sibTransId="{30A63D3D-ADE3-4C74-A9BB-81F30C29D4D1}"/>
    <dgm:cxn modelId="{3C07717E-6E82-4C2F-81EA-F0C046D79B83}" srcId="{A1E1B6EB-866D-4AAD-9242-6B840A50B118}" destId="{E88D27F2-A29A-49C4-ABB9-EE8A62FCB029}" srcOrd="0" destOrd="0" parTransId="{BE145D5B-2547-4812-916E-24E2504EE309}" sibTransId="{25F05A53-9F60-43F6-9BB5-4AD8373ABB3A}"/>
    <dgm:cxn modelId="{A6489496-698E-4F6D-8D97-6BBB6D905AD9}" type="presOf" srcId="{40E99996-A55A-4430-AB11-08075558804D}" destId="{F2A88C2E-6137-4F19-A467-65601CB1F5F7}" srcOrd="0" destOrd="0" presId="urn:microsoft.com/office/officeart/2008/layout/LinedList"/>
    <dgm:cxn modelId="{078B389E-1313-4664-81DB-70C82F6D52EC}" type="presOf" srcId="{E54311C8-08FC-4F29-8D07-FAC66B8AE463}" destId="{21D226B1-D074-4478-AF43-575642F10C3D}" srcOrd="0" destOrd="0" presId="urn:microsoft.com/office/officeart/2008/layout/LinedList"/>
    <dgm:cxn modelId="{01B9FBB3-542B-47EF-A545-0A76BE2A9321}" srcId="{A1E1B6EB-866D-4AAD-9242-6B840A50B118}" destId="{E54311C8-08FC-4F29-8D07-FAC66B8AE463}" srcOrd="2" destOrd="0" parTransId="{C61B7C31-F9C0-4E8C-8EFA-81B24C559F01}" sibTransId="{EB90044B-112D-449A-A96D-8A77BE3921C3}"/>
    <dgm:cxn modelId="{DD9A02E7-7F5B-4FF9-B1B5-36201A944B2F}" srcId="{A1E1B6EB-866D-4AAD-9242-6B840A50B118}" destId="{9383D603-556D-45DE-9116-D8EE94DE1F1B}" srcOrd="1" destOrd="0" parTransId="{7D143D03-79CC-46D7-8E6A-77439D13BF97}" sibTransId="{F2033245-14CF-43D6-AD8F-36B28339D147}"/>
    <dgm:cxn modelId="{CEE613F0-6CA2-4FCD-9D27-5D351CA81F1B}" type="presOf" srcId="{A1E1B6EB-866D-4AAD-9242-6B840A50B118}" destId="{6335557B-E025-47B3-9579-E850CE4F010F}" srcOrd="0" destOrd="0" presId="urn:microsoft.com/office/officeart/2008/layout/LinedList"/>
    <dgm:cxn modelId="{62D6366A-2277-4319-B2EF-8720DAE84674}" type="presParOf" srcId="{6335557B-E025-47B3-9579-E850CE4F010F}" destId="{CF654B24-643B-44B4-A11E-2F9DD25232BD}" srcOrd="0" destOrd="0" presId="urn:microsoft.com/office/officeart/2008/layout/LinedList"/>
    <dgm:cxn modelId="{7349A3E1-3D1E-4F7F-95B1-723BA7DC8BE9}" type="presParOf" srcId="{6335557B-E025-47B3-9579-E850CE4F010F}" destId="{72D7031F-798B-4832-B061-674DB9E731B4}" srcOrd="1" destOrd="0" presId="urn:microsoft.com/office/officeart/2008/layout/LinedList"/>
    <dgm:cxn modelId="{58127D94-6231-47B0-B7FA-C74594CC5166}" type="presParOf" srcId="{72D7031F-798B-4832-B061-674DB9E731B4}" destId="{9366808F-6783-4821-9041-E5B63C504A32}" srcOrd="0" destOrd="0" presId="urn:microsoft.com/office/officeart/2008/layout/LinedList"/>
    <dgm:cxn modelId="{2072A1A6-F880-4C60-8C59-7C155985FB30}" type="presParOf" srcId="{72D7031F-798B-4832-B061-674DB9E731B4}" destId="{CB357313-D8C8-4187-A024-C575484D17E0}" srcOrd="1" destOrd="0" presId="urn:microsoft.com/office/officeart/2008/layout/LinedList"/>
    <dgm:cxn modelId="{29E8386F-B518-4C92-B8F8-1EC215433285}" type="presParOf" srcId="{6335557B-E025-47B3-9579-E850CE4F010F}" destId="{F9DF5BAE-8837-4B4E-AAC9-A7762847CB0E}" srcOrd="2" destOrd="0" presId="urn:microsoft.com/office/officeart/2008/layout/LinedList"/>
    <dgm:cxn modelId="{377A6AB4-F48F-435B-A0D1-0734275C4DCE}" type="presParOf" srcId="{6335557B-E025-47B3-9579-E850CE4F010F}" destId="{56688863-D439-49E5-A757-2E90F7338855}" srcOrd="3" destOrd="0" presId="urn:microsoft.com/office/officeart/2008/layout/LinedList"/>
    <dgm:cxn modelId="{A63EE5AF-CBFB-4980-AF0E-32795B5C62E6}" type="presParOf" srcId="{56688863-D439-49E5-A757-2E90F7338855}" destId="{6AA4D3D5-5562-4A49-906A-A17D77C8FE7F}" srcOrd="0" destOrd="0" presId="urn:microsoft.com/office/officeart/2008/layout/LinedList"/>
    <dgm:cxn modelId="{1A794B21-6E81-421E-8844-53744471B1AD}" type="presParOf" srcId="{56688863-D439-49E5-A757-2E90F7338855}" destId="{84F1553A-89AC-4573-8CFB-CD2C2FA21552}" srcOrd="1" destOrd="0" presId="urn:microsoft.com/office/officeart/2008/layout/LinedList"/>
    <dgm:cxn modelId="{1A071AF6-1AD7-4FB7-8129-348886CC0059}" type="presParOf" srcId="{6335557B-E025-47B3-9579-E850CE4F010F}" destId="{0981423B-94D2-47A2-B779-3B89088D6EF9}" srcOrd="4" destOrd="0" presId="urn:microsoft.com/office/officeart/2008/layout/LinedList"/>
    <dgm:cxn modelId="{8C498560-B8DD-4CBB-9B1A-BF2F2F989180}" type="presParOf" srcId="{6335557B-E025-47B3-9579-E850CE4F010F}" destId="{B43A87A0-006A-4D5B-B633-2434B598307D}" srcOrd="5" destOrd="0" presId="urn:microsoft.com/office/officeart/2008/layout/LinedList"/>
    <dgm:cxn modelId="{5AA91740-B169-43F2-862B-F222D292CDEB}" type="presParOf" srcId="{B43A87A0-006A-4D5B-B633-2434B598307D}" destId="{21D226B1-D074-4478-AF43-575642F10C3D}" srcOrd="0" destOrd="0" presId="urn:microsoft.com/office/officeart/2008/layout/LinedList"/>
    <dgm:cxn modelId="{EB2012FD-9D53-4E11-A662-37A5609C3B5B}" type="presParOf" srcId="{B43A87A0-006A-4D5B-B633-2434B598307D}" destId="{2BCE733C-B562-43C8-9D0F-470F83C2C91C}" srcOrd="1" destOrd="0" presId="urn:microsoft.com/office/officeart/2008/layout/LinedList"/>
    <dgm:cxn modelId="{5B33D567-A8CB-46A8-9CEB-0A7BE43F2852}" type="presParOf" srcId="{6335557B-E025-47B3-9579-E850CE4F010F}" destId="{E3769D86-E806-4DB1-A7C1-9E26C0549CF2}" srcOrd="6" destOrd="0" presId="urn:microsoft.com/office/officeart/2008/layout/LinedList"/>
    <dgm:cxn modelId="{2B234220-D725-440E-BA11-A067255DAE7B}" type="presParOf" srcId="{6335557B-E025-47B3-9579-E850CE4F010F}" destId="{D382C2F4-72BB-4631-8E80-435796499BDD}" srcOrd="7" destOrd="0" presId="urn:microsoft.com/office/officeart/2008/layout/LinedList"/>
    <dgm:cxn modelId="{8A7F34D6-A183-4126-8007-330954427187}" type="presParOf" srcId="{D382C2F4-72BB-4631-8E80-435796499BDD}" destId="{F2A88C2E-6137-4F19-A467-65601CB1F5F7}" srcOrd="0" destOrd="0" presId="urn:microsoft.com/office/officeart/2008/layout/LinedList"/>
    <dgm:cxn modelId="{7756A587-4AD6-4BDF-B021-615519C3F3DD}" type="presParOf" srcId="{D382C2F4-72BB-4631-8E80-435796499BDD}" destId="{3C34962E-CDFA-4F77-BE81-539B0635FA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A901FE-7B15-4C72-A56A-5D383C1DE6C6}" type="doc">
      <dgm:prSet loTypeId="urn:microsoft.com/office/officeart/2005/8/layout/default" loCatId="list" qsTypeId="urn:microsoft.com/office/officeart/2005/8/quickstyle/simple2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1809426C-8524-49B2-9A9F-230F06DF48AC}">
      <dgm:prSet/>
      <dgm:spPr/>
      <dgm:t>
        <a:bodyPr/>
        <a:lstStyle/>
        <a:p>
          <a:r>
            <a:rPr lang="pl-PL"/>
            <a:t>„</a:t>
          </a:r>
          <a:r>
            <a:rPr lang="pl-PL" b="1"/>
            <a:t>XXIII Dunajeckie Granie</a:t>
          </a:r>
          <a:r>
            <a:rPr lang="pl-PL"/>
            <a:t>" – Biały Dunajec</a:t>
          </a:r>
          <a:endParaRPr lang="en-US"/>
        </a:p>
      </dgm:t>
    </dgm:pt>
    <dgm:pt modelId="{6D9E00B7-2D42-4489-A65F-890AD0359925}" type="parTrans" cxnId="{1E864573-0FE9-45DE-9E41-2F804939D73B}">
      <dgm:prSet/>
      <dgm:spPr/>
      <dgm:t>
        <a:bodyPr/>
        <a:lstStyle/>
        <a:p>
          <a:endParaRPr lang="en-US"/>
        </a:p>
      </dgm:t>
    </dgm:pt>
    <dgm:pt modelId="{ACB4A5A0-73E0-4FD6-BD29-9D3CF95876F1}" type="sibTrans" cxnId="{1E864573-0FE9-45DE-9E41-2F804939D73B}">
      <dgm:prSet/>
      <dgm:spPr/>
      <dgm:t>
        <a:bodyPr/>
        <a:lstStyle/>
        <a:p>
          <a:endParaRPr lang="en-US"/>
        </a:p>
      </dgm:t>
    </dgm:pt>
    <dgm:pt modelId="{DFC217BA-D8D7-476F-BCF9-98A577CACF7C}">
      <dgm:prSet/>
      <dgm:spPr/>
      <dgm:t>
        <a:bodyPr/>
        <a:lstStyle/>
        <a:p>
          <a:r>
            <a:rPr lang="pl-PL"/>
            <a:t>„</a:t>
          </a:r>
          <a:r>
            <a:rPr lang="pl-PL" b="1"/>
            <a:t>XXVI Wybory Nośwarniyjsyj Górolecki</a:t>
          </a:r>
          <a:r>
            <a:rPr lang="pl-PL"/>
            <a:t>” - Biały Dunajec,</a:t>
          </a:r>
          <a:endParaRPr lang="en-US"/>
        </a:p>
      </dgm:t>
    </dgm:pt>
    <dgm:pt modelId="{C5286BDE-C320-459C-92D3-3C8B8D41E1D0}" type="parTrans" cxnId="{0D41FE87-673A-4891-AE4B-CC2B51AA20DA}">
      <dgm:prSet/>
      <dgm:spPr/>
      <dgm:t>
        <a:bodyPr/>
        <a:lstStyle/>
        <a:p>
          <a:endParaRPr lang="en-US"/>
        </a:p>
      </dgm:t>
    </dgm:pt>
    <dgm:pt modelId="{2692C69D-0789-417F-AE1D-033382B5A6B5}" type="sibTrans" cxnId="{0D41FE87-673A-4891-AE4B-CC2B51AA20DA}">
      <dgm:prSet/>
      <dgm:spPr/>
      <dgm:t>
        <a:bodyPr/>
        <a:lstStyle/>
        <a:p>
          <a:endParaRPr lang="en-US"/>
        </a:p>
      </dgm:t>
    </dgm:pt>
    <dgm:pt modelId="{E3CCFAD6-B0FC-41C9-8822-4A8FB785917F}">
      <dgm:prSet/>
      <dgm:spPr/>
      <dgm:t>
        <a:bodyPr/>
        <a:lstStyle/>
        <a:p>
          <a:r>
            <a:rPr lang="pl-PL"/>
            <a:t>„</a:t>
          </a:r>
          <a:r>
            <a:rPr lang="pl-PL" b="1"/>
            <a:t>XXV Witowiańsko Watra</a:t>
          </a:r>
          <a:r>
            <a:rPr lang="pl-PL"/>
            <a:t>” - Witów,</a:t>
          </a:r>
          <a:endParaRPr lang="en-US"/>
        </a:p>
      </dgm:t>
    </dgm:pt>
    <dgm:pt modelId="{CB374026-0674-4EA1-8698-E86CE92A6BEF}" type="parTrans" cxnId="{81EC98A2-8596-4A88-863B-22AB85D0B288}">
      <dgm:prSet/>
      <dgm:spPr/>
      <dgm:t>
        <a:bodyPr/>
        <a:lstStyle/>
        <a:p>
          <a:endParaRPr lang="en-US"/>
        </a:p>
      </dgm:t>
    </dgm:pt>
    <dgm:pt modelId="{9C79F388-94EE-431B-890C-5B1A0AD637F0}" type="sibTrans" cxnId="{81EC98A2-8596-4A88-863B-22AB85D0B288}">
      <dgm:prSet/>
      <dgm:spPr/>
      <dgm:t>
        <a:bodyPr/>
        <a:lstStyle/>
        <a:p>
          <a:endParaRPr lang="en-US"/>
        </a:p>
      </dgm:t>
    </dgm:pt>
    <dgm:pt modelId="{34D7B724-C1A9-4546-9993-2D49E087ED45}">
      <dgm:prSet/>
      <dgm:spPr/>
      <dgm:t>
        <a:bodyPr/>
        <a:lstStyle/>
        <a:p>
          <a:r>
            <a:rPr lang="pl-PL"/>
            <a:t>„</a:t>
          </a:r>
          <a:r>
            <a:rPr lang="pl-PL" b="1"/>
            <a:t>XXIII Dzień Polowaca</a:t>
          </a:r>
          <a:r>
            <a:rPr lang="pl-PL"/>
            <a:t>” – Jurgów</a:t>
          </a:r>
          <a:endParaRPr lang="en-US"/>
        </a:p>
      </dgm:t>
    </dgm:pt>
    <dgm:pt modelId="{08219CDC-1EF3-476A-9904-1F694064B292}" type="parTrans" cxnId="{F99601B6-03CD-4A44-BFB8-13A8D65F38A3}">
      <dgm:prSet/>
      <dgm:spPr/>
      <dgm:t>
        <a:bodyPr/>
        <a:lstStyle/>
        <a:p>
          <a:endParaRPr lang="en-US"/>
        </a:p>
      </dgm:t>
    </dgm:pt>
    <dgm:pt modelId="{DA978583-2A59-442E-B634-683D5F5CB723}" type="sibTrans" cxnId="{F99601B6-03CD-4A44-BFB8-13A8D65F38A3}">
      <dgm:prSet/>
      <dgm:spPr/>
      <dgm:t>
        <a:bodyPr/>
        <a:lstStyle/>
        <a:p>
          <a:endParaRPr lang="en-US"/>
        </a:p>
      </dgm:t>
    </dgm:pt>
    <dgm:pt modelId="{25ACDD72-B033-4A9C-81E8-3836B48AE9E5}">
      <dgm:prSet/>
      <dgm:spPr/>
      <dgm:t>
        <a:bodyPr/>
        <a:lstStyle/>
        <a:p>
          <a:r>
            <a:rPr lang="pl-PL" b="1"/>
            <a:t>III Festyn Stasikowiański</a:t>
          </a:r>
          <a:r>
            <a:rPr lang="pl-PL"/>
            <a:t> - Poronin</a:t>
          </a:r>
          <a:endParaRPr lang="en-US"/>
        </a:p>
      </dgm:t>
    </dgm:pt>
    <dgm:pt modelId="{1EB7F953-E40F-471E-BBC4-115BDA0DE994}" type="parTrans" cxnId="{5B943C49-67FC-4455-BFF4-5E1FA51C9679}">
      <dgm:prSet/>
      <dgm:spPr/>
      <dgm:t>
        <a:bodyPr/>
        <a:lstStyle/>
        <a:p>
          <a:endParaRPr lang="en-US"/>
        </a:p>
      </dgm:t>
    </dgm:pt>
    <dgm:pt modelId="{FA03C5DB-911D-4B4F-93FC-7DA2B9A36666}" type="sibTrans" cxnId="{5B943C49-67FC-4455-BFF4-5E1FA51C9679}">
      <dgm:prSet/>
      <dgm:spPr/>
      <dgm:t>
        <a:bodyPr/>
        <a:lstStyle/>
        <a:p>
          <a:endParaRPr lang="en-US"/>
        </a:p>
      </dgm:t>
    </dgm:pt>
    <dgm:pt modelId="{6CFFE973-EA8D-432E-B982-6DA4887B27CC}">
      <dgm:prSet/>
      <dgm:spPr/>
      <dgm:t>
        <a:bodyPr/>
        <a:lstStyle/>
        <a:p>
          <a:r>
            <a:rPr lang="pl-PL"/>
            <a:t>„</a:t>
          </a:r>
          <a:r>
            <a:rPr lang="pl-PL" b="1"/>
            <a:t>XXVIII Strażackie Śpasy</a:t>
          </a:r>
          <a:r>
            <a:rPr lang="pl-PL"/>
            <a:t>” – Ząb</a:t>
          </a:r>
          <a:endParaRPr lang="en-US"/>
        </a:p>
      </dgm:t>
    </dgm:pt>
    <dgm:pt modelId="{17B76A0C-E42A-4642-83BE-C5FA24FFCA01}" type="parTrans" cxnId="{CE4566CB-9A49-470A-BF77-FE660DE06602}">
      <dgm:prSet/>
      <dgm:spPr/>
      <dgm:t>
        <a:bodyPr/>
        <a:lstStyle/>
        <a:p>
          <a:endParaRPr lang="en-US"/>
        </a:p>
      </dgm:t>
    </dgm:pt>
    <dgm:pt modelId="{EF1359C0-7442-4A80-A53F-A061C8776E97}" type="sibTrans" cxnId="{CE4566CB-9A49-470A-BF77-FE660DE06602}">
      <dgm:prSet/>
      <dgm:spPr/>
      <dgm:t>
        <a:bodyPr/>
        <a:lstStyle/>
        <a:p>
          <a:endParaRPr lang="en-US"/>
        </a:p>
      </dgm:t>
    </dgm:pt>
    <dgm:pt modelId="{E68BA319-AC22-48D8-B3E1-26BAFFBAB30E}">
      <dgm:prSet/>
      <dgm:spPr/>
      <dgm:t>
        <a:bodyPr/>
        <a:lstStyle/>
        <a:p>
          <a:r>
            <a:rPr lang="pl-PL"/>
            <a:t>„</a:t>
          </a:r>
          <a:r>
            <a:rPr lang="pl-PL" b="1"/>
            <a:t>XXV Wybór Cepra i Ceperki Roku</a:t>
          </a:r>
          <a:r>
            <a:rPr lang="pl-PL"/>
            <a:t>”- Białka Tatrzańska</a:t>
          </a:r>
          <a:endParaRPr lang="en-US"/>
        </a:p>
      </dgm:t>
    </dgm:pt>
    <dgm:pt modelId="{2D9B38E2-FD54-46CF-BA07-4C3A9201CB99}" type="parTrans" cxnId="{FE534AD1-8D6C-463A-BCAD-421231580700}">
      <dgm:prSet/>
      <dgm:spPr/>
      <dgm:t>
        <a:bodyPr/>
        <a:lstStyle/>
        <a:p>
          <a:endParaRPr lang="en-US"/>
        </a:p>
      </dgm:t>
    </dgm:pt>
    <dgm:pt modelId="{7C11366E-8A8C-4A35-8BBC-09A36AD534F9}" type="sibTrans" cxnId="{FE534AD1-8D6C-463A-BCAD-421231580700}">
      <dgm:prSet/>
      <dgm:spPr/>
      <dgm:t>
        <a:bodyPr/>
        <a:lstStyle/>
        <a:p>
          <a:endParaRPr lang="en-US"/>
        </a:p>
      </dgm:t>
    </dgm:pt>
    <dgm:pt modelId="{EAED7580-511D-4934-8822-DE252FF61A32}">
      <dgm:prSet/>
      <dgm:spPr/>
      <dgm:t>
        <a:bodyPr/>
        <a:lstStyle/>
        <a:p>
          <a:r>
            <a:rPr lang="pl-PL"/>
            <a:t>„</a:t>
          </a:r>
          <a:r>
            <a:rPr lang="pl-PL" b="1"/>
            <a:t>XXV Wybór Harnasia Roku</a:t>
          </a:r>
          <a:r>
            <a:rPr lang="pl-PL"/>
            <a:t>” – Białka Tatrzańska</a:t>
          </a:r>
          <a:endParaRPr lang="en-US"/>
        </a:p>
      </dgm:t>
    </dgm:pt>
    <dgm:pt modelId="{01C5FC8E-9E28-4DB1-AAB4-044686A51A16}" type="parTrans" cxnId="{CC50A4EC-240D-46CA-BB5B-5401373D126F}">
      <dgm:prSet/>
      <dgm:spPr/>
      <dgm:t>
        <a:bodyPr/>
        <a:lstStyle/>
        <a:p>
          <a:endParaRPr lang="en-US"/>
        </a:p>
      </dgm:t>
    </dgm:pt>
    <dgm:pt modelId="{B9FBB67D-818B-4E46-8A6A-33E064FDB60E}" type="sibTrans" cxnId="{CC50A4EC-240D-46CA-BB5B-5401373D126F}">
      <dgm:prSet/>
      <dgm:spPr/>
      <dgm:t>
        <a:bodyPr/>
        <a:lstStyle/>
        <a:p>
          <a:endParaRPr lang="en-US"/>
        </a:p>
      </dgm:t>
    </dgm:pt>
    <dgm:pt modelId="{0C0C261B-9217-4958-A864-76AF8694EF1D}">
      <dgm:prSet/>
      <dgm:spPr/>
      <dgm:t>
        <a:bodyPr/>
        <a:lstStyle/>
        <a:p>
          <a:r>
            <a:rPr lang="pl-PL"/>
            <a:t>Festyn Glycarowki „</a:t>
          </a:r>
          <a:r>
            <a:rPr lang="pl-PL" b="1"/>
            <a:t>IV Wybory Gaździny roku</a:t>
          </a:r>
          <a:r>
            <a:rPr lang="pl-PL"/>
            <a:t>” – Gliczarów</a:t>
          </a:r>
          <a:endParaRPr lang="en-US"/>
        </a:p>
      </dgm:t>
    </dgm:pt>
    <dgm:pt modelId="{D9E68441-A746-4EE0-8760-A60F412690FB}" type="parTrans" cxnId="{7FAD28C5-971B-434D-ABC2-55D809B1A3DA}">
      <dgm:prSet/>
      <dgm:spPr/>
      <dgm:t>
        <a:bodyPr/>
        <a:lstStyle/>
        <a:p>
          <a:endParaRPr lang="en-US"/>
        </a:p>
      </dgm:t>
    </dgm:pt>
    <dgm:pt modelId="{F031CC5D-B790-4800-A76D-A2E897EC9AF1}" type="sibTrans" cxnId="{7FAD28C5-971B-434D-ABC2-55D809B1A3DA}">
      <dgm:prSet/>
      <dgm:spPr/>
      <dgm:t>
        <a:bodyPr/>
        <a:lstStyle/>
        <a:p>
          <a:endParaRPr lang="en-US"/>
        </a:p>
      </dgm:t>
    </dgm:pt>
    <dgm:pt modelId="{11A94E27-54CB-49D6-B05A-63DAB6315FE4}">
      <dgm:prSet/>
      <dgm:spPr/>
      <dgm:t>
        <a:bodyPr/>
        <a:lstStyle/>
        <a:p>
          <a:r>
            <a:rPr lang="pl-PL"/>
            <a:t>„</a:t>
          </a:r>
          <a:r>
            <a:rPr lang="pl-PL" b="1"/>
            <a:t>Święto Lasu</a:t>
          </a:r>
          <a:r>
            <a:rPr lang="pl-PL"/>
            <a:t>”- Siwa Polana</a:t>
          </a:r>
          <a:endParaRPr lang="en-US"/>
        </a:p>
      </dgm:t>
    </dgm:pt>
    <dgm:pt modelId="{49A594F3-8252-4D8C-8ECE-C9B87E91E085}" type="parTrans" cxnId="{B84B7B31-D355-4265-B475-5523C5091310}">
      <dgm:prSet/>
      <dgm:spPr/>
      <dgm:t>
        <a:bodyPr/>
        <a:lstStyle/>
        <a:p>
          <a:endParaRPr lang="en-US"/>
        </a:p>
      </dgm:t>
    </dgm:pt>
    <dgm:pt modelId="{F4DB82EE-4968-45DB-864A-05212A5BA627}" type="sibTrans" cxnId="{B84B7B31-D355-4265-B475-5523C5091310}">
      <dgm:prSet/>
      <dgm:spPr/>
      <dgm:t>
        <a:bodyPr/>
        <a:lstStyle/>
        <a:p>
          <a:endParaRPr lang="en-US"/>
        </a:p>
      </dgm:t>
    </dgm:pt>
    <dgm:pt modelId="{1FA9F3A9-43FB-4A68-90AC-2EDB2EBD2CAF}">
      <dgm:prSet/>
      <dgm:spPr/>
      <dgm:t>
        <a:bodyPr/>
        <a:lstStyle/>
        <a:p>
          <a:r>
            <a:rPr lang="pl-PL"/>
            <a:t>„</a:t>
          </a:r>
          <a:r>
            <a:rPr lang="pl-PL" b="1"/>
            <a:t>Śpiskie Śpasy</a:t>
          </a:r>
          <a:r>
            <a:rPr lang="pl-PL"/>
            <a:t>” - XXII Festyn Czarnogórski - Czarnogóra</a:t>
          </a:r>
          <a:endParaRPr lang="en-US"/>
        </a:p>
      </dgm:t>
    </dgm:pt>
    <dgm:pt modelId="{ACDDDA23-C162-41C6-9CCC-876D9D29AB1C}" type="parTrans" cxnId="{658AF9B2-3FC3-4923-A7B9-AD1FA5164B84}">
      <dgm:prSet/>
      <dgm:spPr/>
      <dgm:t>
        <a:bodyPr/>
        <a:lstStyle/>
        <a:p>
          <a:endParaRPr lang="en-US"/>
        </a:p>
      </dgm:t>
    </dgm:pt>
    <dgm:pt modelId="{5AD747F2-E757-4317-829B-A6A222A43705}" type="sibTrans" cxnId="{658AF9B2-3FC3-4923-A7B9-AD1FA5164B84}">
      <dgm:prSet/>
      <dgm:spPr/>
      <dgm:t>
        <a:bodyPr/>
        <a:lstStyle/>
        <a:p>
          <a:endParaRPr lang="en-US"/>
        </a:p>
      </dgm:t>
    </dgm:pt>
    <dgm:pt modelId="{14181A02-2D0F-453D-ADB3-B71CC78646B6}">
      <dgm:prSet/>
      <dgm:spPr/>
      <dgm:t>
        <a:bodyPr/>
        <a:lstStyle/>
        <a:p>
          <a:r>
            <a:rPr lang="pl-PL"/>
            <a:t>„</a:t>
          </a:r>
          <a:r>
            <a:rPr lang="pl-PL" b="1"/>
            <a:t>XXIV Dzień Misia Miodu i Bartnikó</a:t>
          </a:r>
          <a:r>
            <a:rPr lang="pl-PL"/>
            <a:t>w” – Poronin</a:t>
          </a:r>
          <a:endParaRPr lang="en-US"/>
        </a:p>
      </dgm:t>
    </dgm:pt>
    <dgm:pt modelId="{9DD6417B-6AD7-43AE-AD96-44B7CE06AB73}" type="parTrans" cxnId="{F7850193-B326-4F89-9A02-D1BE4FFA0C91}">
      <dgm:prSet/>
      <dgm:spPr/>
      <dgm:t>
        <a:bodyPr/>
        <a:lstStyle/>
        <a:p>
          <a:endParaRPr lang="en-US"/>
        </a:p>
      </dgm:t>
    </dgm:pt>
    <dgm:pt modelId="{AB5F8C6B-FA70-4CC0-8262-6101877E4091}" type="sibTrans" cxnId="{F7850193-B326-4F89-9A02-D1BE4FFA0C91}">
      <dgm:prSet/>
      <dgm:spPr/>
      <dgm:t>
        <a:bodyPr/>
        <a:lstStyle/>
        <a:p>
          <a:endParaRPr lang="en-US"/>
        </a:p>
      </dgm:t>
    </dgm:pt>
    <dgm:pt modelId="{C08C4C47-EB05-4A3A-8F83-3FDE8D1CE48B}">
      <dgm:prSet/>
      <dgm:spPr/>
      <dgm:t>
        <a:bodyPr/>
        <a:lstStyle/>
        <a:p>
          <a:r>
            <a:rPr lang="pl-PL"/>
            <a:t>„</a:t>
          </a:r>
          <a:r>
            <a:rPr lang="pl-PL" b="1"/>
            <a:t>XXIV Dzień Pstrąga</a:t>
          </a:r>
          <a:r>
            <a:rPr lang="pl-PL"/>
            <a:t>” – Biały Dunajec</a:t>
          </a:r>
          <a:endParaRPr lang="en-US"/>
        </a:p>
      </dgm:t>
    </dgm:pt>
    <dgm:pt modelId="{4838C396-BC4E-4580-BBC5-71D38FC60358}" type="parTrans" cxnId="{D5E4FE94-58F6-4537-AE04-5983F5DD1F90}">
      <dgm:prSet/>
      <dgm:spPr/>
      <dgm:t>
        <a:bodyPr/>
        <a:lstStyle/>
        <a:p>
          <a:endParaRPr lang="en-US"/>
        </a:p>
      </dgm:t>
    </dgm:pt>
    <dgm:pt modelId="{CDFDE1E2-401C-4C87-9C51-266F3C2F5EEE}" type="sibTrans" cxnId="{D5E4FE94-58F6-4537-AE04-5983F5DD1F90}">
      <dgm:prSet/>
      <dgm:spPr/>
      <dgm:t>
        <a:bodyPr/>
        <a:lstStyle/>
        <a:p>
          <a:endParaRPr lang="en-US"/>
        </a:p>
      </dgm:t>
    </dgm:pt>
    <dgm:pt modelId="{6ABD532D-DD58-4455-8A0D-EA0106BCCD38}">
      <dgm:prSet/>
      <dgm:spPr/>
      <dgm:t>
        <a:bodyPr/>
        <a:lstStyle/>
        <a:p>
          <a:r>
            <a:rPr lang="pl-PL"/>
            <a:t>„</a:t>
          </a:r>
          <a:r>
            <a:rPr lang="pl-PL" b="1"/>
            <a:t>XIV Festyn Bacowski</a:t>
          </a:r>
          <a:r>
            <a:rPr lang="pl-PL"/>
            <a:t>”  Leśnica – Groń</a:t>
          </a:r>
          <a:endParaRPr lang="en-US"/>
        </a:p>
      </dgm:t>
    </dgm:pt>
    <dgm:pt modelId="{ACDBBA4D-9900-43C1-9AB8-F604552F1C5B}" type="parTrans" cxnId="{6563747D-E60C-4FDD-B76B-FE32B68EE390}">
      <dgm:prSet/>
      <dgm:spPr/>
      <dgm:t>
        <a:bodyPr/>
        <a:lstStyle/>
        <a:p>
          <a:endParaRPr lang="en-US"/>
        </a:p>
      </dgm:t>
    </dgm:pt>
    <dgm:pt modelId="{9FCCBFC5-D48E-45CF-BA63-26DF70AA0F34}" type="sibTrans" cxnId="{6563747D-E60C-4FDD-B76B-FE32B68EE390}">
      <dgm:prSet/>
      <dgm:spPr/>
      <dgm:t>
        <a:bodyPr/>
        <a:lstStyle/>
        <a:p>
          <a:endParaRPr lang="en-US"/>
        </a:p>
      </dgm:t>
    </dgm:pt>
    <dgm:pt modelId="{AB9237E3-B272-4C83-8DF4-C2C94A7C2D4E}">
      <dgm:prSet/>
      <dgm:spPr/>
      <dgm:t>
        <a:bodyPr/>
        <a:lstStyle/>
        <a:p>
          <a:r>
            <a:rPr lang="pl-PL"/>
            <a:t>„</a:t>
          </a:r>
          <a:r>
            <a:rPr lang="pl-PL" b="1"/>
            <a:t>XXII Wykopki w Dzianiszu</a:t>
          </a:r>
          <a:r>
            <a:rPr lang="pl-PL"/>
            <a:t>” - Dzianisz</a:t>
          </a:r>
          <a:endParaRPr lang="en-US"/>
        </a:p>
      </dgm:t>
    </dgm:pt>
    <dgm:pt modelId="{E95F4722-32FB-4019-8478-2442538EAC0B}" type="parTrans" cxnId="{29BC9DA9-D694-4CB3-A3BA-2CEC44C8E203}">
      <dgm:prSet/>
      <dgm:spPr/>
      <dgm:t>
        <a:bodyPr/>
        <a:lstStyle/>
        <a:p>
          <a:endParaRPr lang="en-US"/>
        </a:p>
      </dgm:t>
    </dgm:pt>
    <dgm:pt modelId="{A4FD2140-9F18-4D70-842F-1BE4A76AEE6D}" type="sibTrans" cxnId="{29BC9DA9-D694-4CB3-A3BA-2CEC44C8E203}">
      <dgm:prSet/>
      <dgm:spPr/>
      <dgm:t>
        <a:bodyPr/>
        <a:lstStyle/>
        <a:p>
          <a:endParaRPr lang="en-US"/>
        </a:p>
      </dgm:t>
    </dgm:pt>
    <dgm:pt modelId="{54CF34F3-D93F-4B75-A250-E1517F8306BD}">
      <dgm:prSet/>
      <dgm:spPr/>
      <dgm:t>
        <a:bodyPr/>
        <a:lstStyle/>
        <a:p>
          <a:r>
            <a:rPr lang="pl-PL"/>
            <a:t>„</a:t>
          </a:r>
          <a:r>
            <a:rPr lang="pl-PL" b="1"/>
            <a:t>XXI Polaniarski Osod</a:t>
          </a:r>
          <a:r>
            <a:rPr lang="pl-PL"/>
            <a:t>” - Kościelisko</a:t>
          </a:r>
          <a:br>
            <a:rPr lang="pl-PL"/>
          </a:br>
          <a:endParaRPr lang="en-US"/>
        </a:p>
      </dgm:t>
    </dgm:pt>
    <dgm:pt modelId="{5B0B23FE-7D27-4C5B-BC18-8E0ED7A3CA9D}" type="parTrans" cxnId="{D150B4C1-A45F-4E89-8184-C550D0A74D74}">
      <dgm:prSet/>
      <dgm:spPr/>
      <dgm:t>
        <a:bodyPr/>
        <a:lstStyle/>
        <a:p>
          <a:endParaRPr lang="en-US"/>
        </a:p>
      </dgm:t>
    </dgm:pt>
    <dgm:pt modelId="{38A8F9A3-4F8C-44CF-8F0C-7EC3E27B2B6E}" type="sibTrans" cxnId="{D150B4C1-A45F-4E89-8184-C550D0A74D74}">
      <dgm:prSet/>
      <dgm:spPr/>
      <dgm:t>
        <a:bodyPr/>
        <a:lstStyle/>
        <a:p>
          <a:endParaRPr lang="en-US"/>
        </a:p>
      </dgm:t>
    </dgm:pt>
    <dgm:pt modelId="{EF7004BF-C65C-4849-A074-608378AD27D6}" type="pres">
      <dgm:prSet presAssocID="{3DA901FE-7B15-4C72-A56A-5D383C1DE6C6}" presName="diagram" presStyleCnt="0">
        <dgm:presLayoutVars>
          <dgm:dir/>
          <dgm:resizeHandles val="exact"/>
        </dgm:presLayoutVars>
      </dgm:prSet>
      <dgm:spPr/>
    </dgm:pt>
    <dgm:pt modelId="{A2063FE7-62E5-4510-A629-13098FA95CF3}" type="pres">
      <dgm:prSet presAssocID="{1809426C-8524-49B2-9A9F-230F06DF48AC}" presName="node" presStyleLbl="node1" presStyleIdx="0" presStyleCnt="16">
        <dgm:presLayoutVars>
          <dgm:bulletEnabled val="1"/>
        </dgm:presLayoutVars>
      </dgm:prSet>
      <dgm:spPr/>
    </dgm:pt>
    <dgm:pt modelId="{CEF6BEB7-33A8-490D-845F-1B46D65CB192}" type="pres">
      <dgm:prSet presAssocID="{ACB4A5A0-73E0-4FD6-BD29-9D3CF95876F1}" presName="sibTrans" presStyleCnt="0"/>
      <dgm:spPr/>
    </dgm:pt>
    <dgm:pt modelId="{C356924B-2A87-4886-BC4C-218DB7E009BA}" type="pres">
      <dgm:prSet presAssocID="{DFC217BA-D8D7-476F-BCF9-98A577CACF7C}" presName="node" presStyleLbl="node1" presStyleIdx="1" presStyleCnt="16">
        <dgm:presLayoutVars>
          <dgm:bulletEnabled val="1"/>
        </dgm:presLayoutVars>
      </dgm:prSet>
      <dgm:spPr/>
    </dgm:pt>
    <dgm:pt modelId="{DC85C48D-96AC-4ECD-9937-A551AEA01A6B}" type="pres">
      <dgm:prSet presAssocID="{2692C69D-0789-417F-AE1D-033382B5A6B5}" presName="sibTrans" presStyleCnt="0"/>
      <dgm:spPr/>
    </dgm:pt>
    <dgm:pt modelId="{822C0DCC-46DE-4DBF-B370-6D0FFBF00484}" type="pres">
      <dgm:prSet presAssocID="{E3CCFAD6-B0FC-41C9-8822-4A8FB785917F}" presName="node" presStyleLbl="node1" presStyleIdx="2" presStyleCnt="16">
        <dgm:presLayoutVars>
          <dgm:bulletEnabled val="1"/>
        </dgm:presLayoutVars>
      </dgm:prSet>
      <dgm:spPr/>
    </dgm:pt>
    <dgm:pt modelId="{03CFB0DB-99B9-40FB-B0CD-2A2A2C12AA22}" type="pres">
      <dgm:prSet presAssocID="{9C79F388-94EE-431B-890C-5B1A0AD637F0}" presName="sibTrans" presStyleCnt="0"/>
      <dgm:spPr/>
    </dgm:pt>
    <dgm:pt modelId="{90246F1A-B2F5-4913-BC76-CCC3DC1A8388}" type="pres">
      <dgm:prSet presAssocID="{34D7B724-C1A9-4546-9993-2D49E087ED45}" presName="node" presStyleLbl="node1" presStyleIdx="3" presStyleCnt="16">
        <dgm:presLayoutVars>
          <dgm:bulletEnabled val="1"/>
        </dgm:presLayoutVars>
      </dgm:prSet>
      <dgm:spPr/>
    </dgm:pt>
    <dgm:pt modelId="{AE62EB5A-25B3-4812-AD50-7B572645871C}" type="pres">
      <dgm:prSet presAssocID="{DA978583-2A59-442E-B634-683D5F5CB723}" presName="sibTrans" presStyleCnt="0"/>
      <dgm:spPr/>
    </dgm:pt>
    <dgm:pt modelId="{2EB4D812-7157-44F8-8F86-F20A2C9C18E4}" type="pres">
      <dgm:prSet presAssocID="{25ACDD72-B033-4A9C-81E8-3836B48AE9E5}" presName="node" presStyleLbl="node1" presStyleIdx="4" presStyleCnt="16">
        <dgm:presLayoutVars>
          <dgm:bulletEnabled val="1"/>
        </dgm:presLayoutVars>
      </dgm:prSet>
      <dgm:spPr/>
    </dgm:pt>
    <dgm:pt modelId="{76936403-E65F-41A2-8854-5E5E9D85A740}" type="pres">
      <dgm:prSet presAssocID="{FA03C5DB-911D-4B4F-93FC-7DA2B9A36666}" presName="sibTrans" presStyleCnt="0"/>
      <dgm:spPr/>
    </dgm:pt>
    <dgm:pt modelId="{0FCB63D0-4680-4B36-AFC8-2B0F2F660708}" type="pres">
      <dgm:prSet presAssocID="{6CFFE973-EA8D-432E-B982-6DA4887B27CC}" presName="node" presStyleLbl="node1" presStyleIdx="5" presStyleCnt="16">
        <dgm:presLayoutVars>
          <dgm:bulletEnabled val="1"/>
        </dgm:presLayoutVars>
      </dgm:prSet>
      <dgm:spPr/>
    </dgm:pt>
    <dgm:pt modelId="{25506F01-ECAA-4345-ACA4-89DBD14A20A0}" type="pres">
      <dgm:prSet presAssocID="{EF1359C0-7442-4A80-A53F-A061C8776E97}" presName="sibTrans" presStyleCnt="0"/>
      <dgm:spPr/>
    </dgm:pt>
    <dgm:pt modelId="{D13DC1CA-CF1C-4145-974D-A92EE642C410}" type="pres">
      <dgm:prSet presAssocID="{E68BA319-AC22-48D8-B3E1-26BAFFBAB30E}" presName="node" presStyleLbl="node1" presStyleIdx="6" presStyleCnt="16">
        <dgm:presLayoutVars>
          <dgm:bulletEnabled val="1"/>
        </dgm:presLayoutVars>
      </dgm:prSet>
      <dgm:spPr/>
    </dgm:pt>
    <dgm:pt modelId="{B338BF98-9EDD-4709-B88E-BC0B48D000A1}" type="pres">
      <dgm:prSet presAssocID="{7C11366E-8A8C-4A35-8BBC-09A36AD534F9}" presName="sibTrans" presStyleCnt="0"/>
      <dgm:spPr/>
    </dgm:pt>
    <dgm:pt modelId="{4B6A37C8-564F-498A-A534-3E4821286002}" type="pres">
      <dgm:prSet presAssocID="{EAED7580-511D-4934-8822-DE252FF61A32}" presName="node" presStyleLbl="node1" presStyleIdx="7" presStyleCnt="16">
        <dgm:presLayoutVars>
          <dgm:bulletEnabled val="1"/>
        </dgm:presLayoutVars>
      </dgm:prSet>
      <dgm:spPr/>
    </dgm:pt>
    <dgm:pt modelId="{3D9A9D8E-931A-428E-B6D3-CF8F1E4CE8FD}" type="pres">
      <dgm:prSet presAssocID="{B9FBB67D-818B-4E46-8A6A-33E064FDB60E}" presName="sibTrans" presStyleCnt="0"/>
      <dgm:spPr/>
    </dgm:pt>
    <dgm:pt modelId="{05F2614E-74DF-40BE-8A9F-4D716CD69CFF}" type="pres">
      <dgm:prSet presAssocID="{0C0C261B-9217-4958-A864-76AF8694EF1D}" presName="node" presStyleLbl="node1" presStyleIdx="8" presStyleCnt="16">
        <dgm:presLayoutVars>
          <dgm:bulletEnabled val="1"/>
        </dgm:presLayoutVars>
      </dgm:prSet>
      <dgm:spPr/>
    </dgm:pt>
    <dgm:pt modelId="{625AF15D-8D53-41FA-B0D8-5A0981B726F2}" type="pres">
      <dgm:prSet presAssocID="{F031CC5D-B790-4800-A76D-A2E897EC9AF1}" presName="sibTrans" presStyleCnt="0"/>
      <dgm:spPr/>
    </dgm:pt>
    <dgm:pt modelId="{2DAF22D2-E8E4-49C3-A32D-04E9B11CE80F}" type="pres">
      <dgm:prSet presAssocID="{11A94E27-54CB-49D6-B05A-63DAB6315FE4}" presName="node" presStyleLbl="node1" presStyleIdx="9" presStyleCnt="16">
        <dgm:presLayoutVars>
          <dgm:bulletEnabled val="1"/>
        </dgm:presLayoutVars>
      </dgm:prSet>
      <dgm:spPr/>
    </dgm:pt>
    <dgm:pt modelId="{31A4F387-5D8A-40C2-958A-0DC93FAD54C4}" type="pres">
      <dgm:prSet presAssocID="{F4DB82EE-4968-45DB-864A-05212A5BA627}" presName="sibTrans" presStyleCnt="0"/>
      <dgm:spPr/>
    </dgm:pt>
    <dgm:pt modelId="{6D5F3F24-FA7A-4E1F-8F55-6C9C20133B1F}" type="pres">
      <dgm:prSet presAssocID="{1FA9F3A9-43FB-4A68-90AC-2EDB2EBD2CAF}" presName="node" presStyleLbl="node1" presStyleIdx="10" presStyleCnt="16">
        <dgm:presLayoutVars>
          <dgm:bulletEnabled val="1"/>
        </dgm:presLayoutVars>
      </dgm:prSet>
      <dgm:spPr/>
    </dgm:pt>
    <dgm:pt modelId="{F0658DAF-805C-4C85-9575-736AC26F97BA}" type="pres">
      <dgm:prSet presAssocID="{5AD747F2-E757-4317-829B-A6A222A43705}" presName="sibTrans" presStyleCnt="0"/>
      <dgm:spPr/>
    </dgm:pt>
    <dgm:pt modelId="{87D9BEE9-680D-4F4D-AA9F-D9851C96EDE1}" type="pres">
      <dgm:prSet presAssocID="{14181A02-2D0F-453D-ADB3-B71CC78646B6}" presName="node" presStyleLbl="node1" presStyleIdx="11" presStyleCnt="16">
        <dgm:presLayoutVars>
          <dgm:bulletEnabled val="1"/>
        </dgm:presLayoutVars>
      </dgm:prSet>
      <dgm:spPr/>
    </dgm:pt>
    <dgm:pt modelId="{2AE269D3-F407-42C6-9FDA-728FAEAA3262}" type="pres">
      <dgm:prSet presAssocID="{AB5F8C6B-FA70-4CC0-8262-6101877E4091}" presName="sibTrans" presStyleCnt="0"/>
      <dgm:spPr/>
    </dgm:pt>
    <dgm:pt modelId="{A0D54EAC-97DB-4B41-BEB4-67303150743A}" type="pres">
      <dgm:prSet presAssocID="{C08C4C47-EB05-4A3A-8F83-3FDE8D1CE48B}" presName="node" presStyleLbl="node1" presStyleIdx="12" presStyleCnt="16">
        <dgm:presLayoutVars>
          <dgm:bulletEnabled val="1"/>
        </dgm:presLayoutVars>
      </dgm:prSet>
      <dgm:spPr/>
    </dgm:pt>
    <dgm:pt modelId="{3A7AB16B-847B-4CA7-848B-92BD0B3D37EB}" type="pres">
      <dgm:prSet presAssocID="{CDFDE1E2-401C-4C87-9C51-266F3C2F5EEE}" presName="sibTrans" presStyleCnt="0"/>
      <dgm:spPr/>
    </dgm:pt>
    <dgm:pt modelId="{49007901-05B6-4753-9A8A-CAC7BF16E813}" type="pres">
      <dgm:prSet presAssocID="{6ABD532D-DD58-4455-8A0D-EA0106BCCD38}" presName="node" presStyleLbl="node1" presStyleIdx="13" presStyleCnt="16">
        <dgm:presLayoutVars>
          <dgm:bulletEnabled val="1"/>
        </dgm:presLayoutVars>
      </dgm:prSet>
      <dgm:spPr/>
    </dgm:pt>
    <dgm:pt modelId="{6B5BB302-B78D-4F83-BE75-2D803E0EB6C3}" type="pres">
      <dgm:prSet presAssocID="{9FCCBFC5-D48E-45CF-BA63-26DF70AA0F34}" presName="sibTrans" presStyleCnt="0"/>
      <dgm:spPr/>
    </dgm:pt>
    <dgm:pt modelId="{19346580-B5ED-4243-8535-D3E8202563CE}" type="pres">
      <dgm:prSet presAssocID="{AB9237E3-B272-4C83-8DF4-C2C94A7C2D4E}" presName="node" presStyleLbl="node1" presStyleIdx="14" presStyleCnt="16">
        <dgm:presLayoutVars>
          <dgm:bulletEnabled val="1"/>
        </dgm:presLayoutVars>
      </dgm:prSet>
      <dgm:spPr/>
    </dgm:pt>
    <dgm:pt modelId="{351BF6C1-40F9-4537-856D-1DB7B2670D8F}" type="pres">
      <dgm:prSet presAssocID="{A4FD2140-9F18-4D70-842F-1BE4A76AEE6D}" presName="sibTrans" presStyleCnt="0"/>
      <dgm:spPr/>
    </dgm:pt>
    <dgm:pt modelId="{EDD58FAE-A7FD-4871-8A89-50931C541129}" type="pres">
      <dgm:prSet presAssocID="{54CF34F3-D93F-4B75-A250-E1517F8306BD}" presName="node" presStyleLbl="node1" presStyleIdx="15" presStyleCnt="16">
        <dgm:presLayoutVars>
          <dgm:bulletEnabled val="1"/>
        </dgm:presLayoutVars>
      </dgm:prSet>
      <dgm:spPr/>
    </dgm:pt>
  </dgm:ptLst>
  <dgm:cxnLst>
    <dgm:cxn modelId="{FFF5A108-8FC5-4D1C-9046-1712A8DDF4C8}" type="presOf" srcId="{6CFFE973-EA8D-432E-B982-6DA4887B27CC}" destId="{0FCB63D0-4680-4B36-AFC8-2B0F2F660708}" srcOrd="0" destOrd="0" presId="urn:microsoft.com/office/officeart/2005/8/layout/default"/>
    <dgm:cxn modelId="{E562BB0C-2034-4E02-B0D2-6704715CAC65}" type="presOf" srcId="{E3CCFAD6-B0FC-41C9-8822-4A8FB785917F}" destId="{822C0DCC-46DE-4DBF-B370-6D0FFBF00484}" srcOrd="0" destOrd="0" presId="urn:microsoft.com/office/officeart/2005/8/layout/default"/>
    <dgm:cxn modelId="{F8722510-6598-4449-972B-346E7AB8A6CB}" type="presOf" srcId="{C08C4C47-EB05-4A3A-8F83-3FDE8D1CE48B}" destId="{A0D54EAC-97DB-4B41-BEB4-67303150743A}" srcOrd="0" destOrd="0" presId="urn:microsoft.com/office/officeart/2005/8/layout/default"/>
    <dgm:cxn modelId="{44FC9A1F-1D42-4CD3-B57B-8BFC46D2C6BF}" type="presOf" srcId="{34D7B724-C1A9-4546-9993-2D49E087ED45}" destId="{90246F1A-B2F5-4913-BC76-CCC3DC1A8388}" srcOrd="0" destOrd="0" presId="urn:microsoft.com/office/officeart/2005/8/layout/default"/>
    <dgm:cxn modelId="{0676AB20-7509-429D-9BD9-1FD792B0D9C4}" type="presOf" srcId="{54CF34F3-D93F-4B75-A250-E1517F8306BD}" destId="{EDD58FAE-A7FD-4871-8A89-50931C541129}" srcOrd="0" destOrd="0" presId="urn:microsoft.com/office/officeart/2005/8/layout/default"/>
    <dgm:cxn modelId="{FC32FE2B-74F5-40D2-940B-CB15C367BFC2}" type="presOf" srcId="{E68BA319-AC22-48D8-B3E1-26BAFFBAB30E}" destId="{D13DC1CA-CF1C-4145-974D-A92EE642C410}" srcOrd="0" destOrd="0" presId="urn:microsoft.com/office/officeart/2005/8/layout/default"/>
    <dgm:cxn modelId="{B84B7B31-D355-4265-B475-5523C5091310}" srcId="{3DA901FE-7B15-4C72-A56A-5D383C1DE6C6}" destId="{11A94E27-54CB-49D6-B05A-63DAB6315FE4}" srcOrd="9" destOrd="0" parTransId="{49A594F3-8252-4D8C-8ECE-C9B87E91E085}" sibTransId="{F4DB82EE-4968-45DB-864A-05212A5BA627}"/>
    <dgm:cxn modelId="{10F8F634-D336-43D6-9C2F-49114EFE6A8A}" type="presOf" srcId="{6ABD532D-DD58-4455-8A0D-EA0106BCCD38}" destId="{49007901-05B6-4753-9A8A-CAC7BF16E813}" srcOrd="0" destOrd="0" presId="urn:microsoft.com/office/officeart/2005/8/layout/default"/>
    <dgm:cxn modelId="{5B943C49-67FC-4455-BFF4-5E1FA51C9679}" srcId="{3DA901FE-7B15-4C72-A56A-5D383C1DE6C6}" destId="{25ACDD72-B033-4A9C-81E8-3836B48AE9E5}" srcOrd="4" destOrd="0" parTransId="{1EB7F953-E40F-471E-BBC4-115BDA0DE994}" sibTransId="{FA03C5DB-911D-4B4F-93FC-7DA2B9A36666}"/>
    <dgm:cxn modelId="{F538674D-537E-4725-80DD-74F36A21EED4}" type="presOf" srcId="{1FA9F3A9-43FB-4A68-90AC-2EDB2EBD2CAF}" destId="{6D5F3F24-FA7A-4E1F-8F55-6C9C20133B1F}" srcOrd="0" destOrd="0" presId="urn:microsoft.com/office/officeart/2005/8/layout/default"/>
    <dgm:cxn modelId="{1E864573-0FE9-45DE-9E41-2F804939D73B}" srcId="{3DA901FE-7B15-4C72-A56A-5D383C1DE6C6}" destId="{1809426C-8524-49B2-9A9F-230F06DF48AC}" srcOrd="0" destOrd="0" parTransId="{6D9E00B7-2D42-4489-A65F-890AD0359925}" sibTransId="{ACB4A5A0-73E0-4FD6-BD29-9D3CF95876F1}"/>
    <dgm:cxn modelId="{B489B753-F66C-4715-837D-FF358EE7D7D9}" type="presOf" srcId="{11A94E27-54CB-49D6-B05A-63DAB6315FE4}" destId="{2DAF22D2-E8E4-49C3-A32D-04E9B11CE80F}" srcOrd="0" destOrd="0" presId="urn:microsoft.com/office/officeart/2005/8/layout/default"/>
    <dgm:cxn modelId="{6563747D-E60C-4FDD-B76B-FE32B68EE390}" srcId="{3DA901FE-7B15-4C72-A56A-5D383C1DE6C6}" destId="{6ABD532D-DD58-4455-8A0D-EA0106BCCD38}" srcOrd="13" destOrd="0" parTransId="{ACDBBA4D-9900-43C1-9AB8-F604552F1C5B}" sibTransId="{9FCCBFC5-D48E-45CF-BA63-26DF70AA0F34}"/>
    <dgm:cxn modelId="{8DBA8380-82D7-472A-838C-41642C1E3D8E}" type="presOf" srcId="{25ACDD72-B033-4A9C-81E8-3836B48AE9E5}" destId="{2EB4D812-7157-44F8-8F86-F20A2C9C18E4}" srcOrd="0" destOrd="0" presId="urn:microsoft.com/office/officeart/2005/8/layout/default"/>
    <dgm:cxn modelId="{0D41FE87-673A-4891-AE4B-CC2B51AA20DA}" srcId="{3DA901FE-7B15-4C72-A56A-5D383C1DE6C6}" destId="{DFC217BA-D8D7-476F-BCF9-98A577CACF7C}" srcOrd="1" destOrd="0" parTransId="{C5286BDE-C320-459C-92D3-3C8B8D41E1D0}" sibTransId="{2692C69D-0789-417F-AE1D-033382B5A6B5}"/>
    <dgm:cxn modelId="{D1E78089-F96D-4F75-B142-5E01FF657B8C}" type="presOf" srcId="{1809426C-8524-49B2-9A9F-230F06DF48AC}" destId="{A2063FE7-62E5-4510-A629-13098FA95CF3}" srcOrd="0" destOrd="0" presId="urn:microsoft.com/office/officeart/2005/8/layout/default"/>
    <dgm:cxn modelId="{F7850193-B326-4F89-9A02-D1BE4FFA0C91}" srcId="{3DA901FE-7B15-4C72-A56A-5D383C1DE6C6}" destId="{14181A02-2D0F-453D-ADB3-B71CC78646B6}" srcOrd="11" destOrd="0" parTransId="{9DD6417B-6AD7-43AE-AD96-44B7CE06AB73}" sibTransId="{AB5F8C6B-FA70-4CC0-8262-6101877E4091}"/>
    <dgm:cxn modelId="{D5E4FE94-58F6-4537-AE04-5983F5DD1F90}" srcId="{3DA901FE-7B15-4C72-A56A-5D383C1DE6C6}" destId="{C08C4C47-EB05-4A3A-8F83-3FDE8D1CE48B}" srcOrd="12" destOrd="0" parTransId="{4838C396-BC4E-4580-BBC5-71D38FC60358}" sibTransId="{CDFDE1E2-401C-4C87-9C51-266F3C2F5EEE}"/>
    <dgm:cxn modelId="{C3A6A19B-D004-458B-8E78-3E65862AFB3C}" type="presOf" srcId="{3DA901FE-7B15-4C72-A56A-5D383C1DE6C6}" destId="{EF7004BF-C65C-4849-A074-608378AD27D6}" srcOrd="0" destOrd="0" presId="urn:microsoft.com/office/officeart/2005/8/layout/default"/>
    <dgm:cxn modelId="{81EC98A2-8596-4A88-863B-22AB85D0B288}" srcId="{3DA901FE-7B15-4C72-A56A-5D383C1DE6C6}" destId="{E3CCFAD6-B0FC-41C9-8822-4A8FB785917F}" srcOrd="2" destOrd="0" parTransId="{CB374026-0674-4EA1-8698-E86CE92A6BEF}" sibTransId="{9C79F388-94EE-431B-890C-5B1A0AD637F0}"/>
    <dgm:cxn modelId="{B6E7C2A6-B8D1-470B-B1B9-37569D958B04}" type="presOf" srcId="{0C0C261B-9217-4958-A864-76AF8694EF1D}" destId="{05F2614E-74DF-40BE-8A9F-4D716CD69CFF}" srcOrd="0" destOrd="0" presId="urn:microsoft.com/office/officeart/2005/8/layout/default"/>
    <dgm:cxn modelId="{29BC9DA9-D694-4CB3-A3BA-2CEC44C8E203}" srcId="{3DA901FE-7B15-4C72-A56A-5D383C1DE6C6}" destId="{AB9237E3-B272-4C83-8DF4-C2C94A7C2D4E}" srcOrd="14" destOrd="0" parTransId="{E95F4722-32FB-4019-8478-2442538EAC0B}" sibTransId="{A4FD2140-9F18-4D70-842F-1BE4A76AEE6D}"/>
    <dgm:cxn modelId="{CB9A61AD-AAE3-40ED-8627-92613EFDEE6F}" type="presOf" srcId="{EAED7580-511D-4934-8822-DE252FF61A32}" destId="{4B6A37C8-564F-498A-A534-3E4821286002}" srcOrd="0" destOrd="0" presId="urn:microsoft.com/office/officeart/2005/8/layout/default"/>
    <dgm:cxn modelId="{658AF9B2-3FC3-4923-A7B9-AD1FA5164B84}" srcId="{3DA901FE-7B15-4C72-A56A-5D383C1DE6C6}" destId="{1FA9F3A9-43FB-4A68-90AC-2EDB2EBD2CAF}" srcOrd="10" destOrd="0" parTransId="{ACDDDA23-C162-41C6-9CCC-876D9D29AB1C}" sibTransId="{5AD747F2-E757-4317-829B-A6A222A43705}"/>
    <dgm:cxn modelId="{F99601B6-03CD-4A44-BFB8-13A8D65F38A3}" srcId="{3DA901FE-7B15-4C72-A56A-5D383C1DE6C6}" destId="{34D7B724-C1A9-4546-9993-2D49E087ED45}" srcOrd="3" destOrd="0" parTransId="{08219CDC-1EF3-476A-9904-1F694064B292}" sibTransId="{DA978583-2A59-442E-B634-683D5F5CB723}"/>
    <dgm:cxn modelId="{D150B4C1-A45F-4E89-8184-C550D0A74D74}" srcId="{3DA901FE-7B15-4C72-A56A-5D383C1DE6C6}" destId="{54CF34F3-D93F-4B75-A250-E1517F8306BD}" srcOrd="15" destOrd="0" parTransId="{5B0B23FE-7D27-4C5B-BC18-8E0ED7A3CA9D}" sibTransId="{38A8F9A3-4F8C-44CF-8F0C-7EC3E27B2B6E}"/>
    <dgm:cxn modelId="{7FAD28C5-971B-434D-ABC2-55D809B1A3DA}" srcId="{3DA901FE-7B15-4C72-A56A-5D383C1DE6C6}" destId="{0C0C261B-9217-4958-A864-76AF8694EF1D}" srcOrd="8" destOrd="0" parTransId="{D9E68441-A746-4EE0-8760-A60F412690FB}" sibTransId="{F031CC5D-B790-4800-A76D-A2E897EC9AF1}"/>
    <dgm:cxn modelId="{CE4566CB-9A49-470A-BF77-FE660DE06602}" srcId="{3DA901FE-7B15-4C72-A56A-5D383C1DE6C6}" destId="{6CFFE973-EA8D-432E-B982-6DA4887B27CC}" srcOrd="5" destOrd="0" parTransId="{17B76A0C-E42A-4642-83BE-C5FA24FFCA01}" sibTransId="{EF1359C0-7442-4A80-A53F-A061C8776E97}"/>
    <dgm:cxn modelId="{FE534AD1-8D6C-463A-BCAD-421231580700}" srcId="{3DA901FE-7B15-4C72-A56A-5D383C1DE6C6}" destId="{E68BA319-AC22-48D8-B3E1-26BAFFBAB30E}" srcOrd="6" destOrd="0" parTransId="{2D9B38E2-FD54-46CF-BA07-4C3A9201CB99}" sibTransId="{7C11366E-8A8C-4A35-8BBC-09A36AD534F9}"/>
    <dgm:cxn modelId="{02ABE0E1-5815-40A8-A1E0-A424AC8F9388}" type="presOf" srcId="{14181A02-2D0F-453D-ADB3-B71CC78646B6}" destId="{87D9BEE9-680D-4F4D-AA9F-D9851C96EDE1}" srcOrd="0" destOrd="0" presId="urn:microsoft.com/office/officeart/2005/8/layout/default"/>
    <dgm:cxn modelId="{0649D1E4-6844-4E30-AA57-9AA9C84540AD}" type="presOf" srcId="{DFC217BA-D8D7-476F-BCF9-98A577CACF7C}" destId="{C356924B-2A87-4886-BC4C-218DB7E009BA}" srcOrd="0" destOrd="0" presId="urn:microsoft.com/office/officeart/2005/8/layout/default"/>
    <dgm:cxn modelId="{CC50A4EC-240D-46CA-BB5B-5401373D126F}" srcId="{3DA901FE-7B15-4C72-A56A-5D383C1DE6C6}" destId="{EAED7580-511D-4934-8822-DE252FF61A32}" srcOrd="7" destOrd="0" parTransId="{01C5FC8E-9E28-4DB1-AAB4-044686A51A16}" sibTransId="{B9FBB67D-818B-4E46-8A6A-33E064FDB60E}"/>
    <dgm:cxn modelId="{ADECC5F0-1669-4023-86B5-AF825BC36416}" type="presOf" srcId="{AB9237E3-B272-4C83-8DF4-C2C94A7C2D4E}" destId="{19346580-B5ED-4243-8535-D3E8202563CE}" srcOrd="0" destOrd="0" presId="urn:microsoft.com/office/officeart/2005/8/layout/default"/>
    <dgm:cxn modelId="{9586DA5E-9430-42CD-9D6F-633EA0CE1936}" type="presParOf" srcId="{EF7004BF-C65C-4849-A074-608378AD27D6}" destId="{A2063FE7-62E5-4510-A629-13098FA95CF3}" srcOrd="0" destOrd="0" presId="urn:microsoft.com/office/officeart/2005/8/layout/default"/>
    <dgm:cxn modelId="{ABBE6889-434B-4EBC-951E-F4AA485624A3}" type="presParOf" srcId="{EF7004BF-C65C-4849-A074-608378AD27D6}" destId="{CEF6BEB7-33A8-490D-845F-1B46D65CB192}" srcOrd="1" destOrd="0" presId="urn:microsoft.com/office/officeart/2005/8/layout/default"/>
    <dgm:cxn modelId="{29EEC124-9639-4B62-83AC-2281A9A01B4F}" type="presParOf" srcId="{EF7004BF-C65C-4849-A074-608378AD27D6}" destId="{C356924B-2A87-4886-BC4C-218DB7E009BA}" srcOrd="2" destOrd="0" presId="urn:microsoft.com/office/officeart/2005/8/layout/default"/>
    <dgm:cxn modelId="{360A637E-14A7-4894-8BCD-BDF852B6C449}" type="presParOf" srcId="{EF7004BF-C65C-4849-A074-608378AD27D6}" destId="{DC85C48D-96AC-4ECD-9937-A551AEA01A6B}" srcOrd="3" destOrd="0" presId="urn:microsoft.com/office/officeart/2005/8/layout/default"/>
    <dgm:cxn modelId="{B437D764-B172-4EC4-BEB3-C314B63DDAF2}" type="presParOf" srcId="{EF7004BF-C65C-4849-A074-608378AD27D6}" destId="{822C0DCC-46DE-4DBF-B370-6D0FFBF00484}" srcOrd="4" destOrd="0" presId="urn:microsoft.com/office/officeart/2005/8/layout/default"/>
    <dgm:cxn modelId="{EA353569-B8E1-44C6-BD9A-8E3B37875C86}" type="presParOf" srcId="{EF7004BF-C65C-4849-A074-608378AD27D6}" destId="{03CFB0DB-99B9-40FB-B0CD-2A2A2C12AA22}" srcOrd="5" destOrd="0" presId="urn:microsoft.com/office/officeart/2005/8/layout/default"/>
    <dgm:cxn modelId="{D6A307B1-048D-4698-BA57-353AFD2EBD86}" type="presParOf" srcId="{EF7004BF-C65C-4849-A074-608378AD27D6}" destId="{90246F1A-B2F5-4913-BC76-CCC3DC1A8388}" srcOrd="6" destOrd="0" presId="urn:microsoft.com/office/officeart/2005/8/layout/default"/>
    <dgm:cxn modelId="{888B50C9-AECA-4762-9518-09F6E136B923}" type="presParOf" srcId="{EF7004BF-C65C-4849-A074-608378AD27D6}" destId="{AE62EB5A-25B3-4812-AD50-7B572645871C}" srcOrd="7" destOrd="0" presId="urn:microsoft.com/office/officeart/2005/8/layout/default"/>
    <dgm:cxn modelId="{245862B8-146F-44F4-8472-8E04829F8956}" type="presParOf" srcId="{EF7004BF-C65C-4849-A074-608378AD27D6}" destId="{2EB4D812-7157-44F8-8F86-F20A2C9C18E4}" srcOrd="8" destOrd="0" presId="urn:microsoft.com/office/officeart/2005/8/layout/default"/>
    <dgm:cxn modelId="{199E5300-B74B-447C-B258-528B860C4C81}" type="presParOf" srcId="{EF7004BF-C65C-4849-A074-608378AD27D6}" destId="{76936403-E65F-41A2-8854-5E5E9D85A740}" srcOrd="9" destOrd="0" presId="urn:microsoft.com/office/officeart/2005/8/layout/default"/>
    <dgm:cxn modelId="{AADE54E0-5AB2-49F4-A52A-1788D2CBFD93}" type="presParOf" srcId="{EF7004BF-C65C-4849-A074-608378AD27D6}" destId="{0FCB63D0-4680-4B36-AFC8-2B0F2F660708}" srcOrd="10" destOrd="0" presId="urn:microsoft.com/office/officeart/2005/8/layout/default"/>
    <dgm:cxn modelId="{BBA0F996-CF13-45A7-A916-85BED839ECFB}" type="presParOf" srcId="{EF7004BF-C65C-4849-A074-608378AD27D6}" destId="{25506F01-ECAA-4345-ACA4-89DBD14A20A0}" srcOrd="11" destOrd="0" presId="urn:microsoft.com/office/officeart/2005/8/layout/default"/>
    <dgm:cxn modelId="{02FBE0AB-8B3E-4160-8812-199D32A363A4}" type="presParOf" srcId="{EF7004BF-C65C-4849-A074-608378AD27D6}" destId="{D13DC1CA-CF1C-4145-974D-A92EE642C410}" srcOrd="12" destOrd="0" presId="urn:microsoft.com/office/officeart/2005/8/layout/default"/>
    <dgm:cxn modelId="{1BDF76FA-3C7F-472A-92F4-948E3B878B76}" type="presParOf" srcId="{EF7004BF-C65C-4849-A074-608378AD27D6}" destId="{B338BF98-9EDD-4709-B88E-BC0B48D000A1}" srcOrd="13" destOrd="0" presId="urn:microsoft.com/office/officeart/2005/8/layout/default"/>
    <dgm:cxn modelId="{42379C98-E73A-4645-B689-468819420187}" type="presParOf" srcId="{EF7004BF-C65C-4849-A074-608378AD27D6}" destId="{4B6A37C8-564F-498A-A534-3E4821286002}" srcOrd="14" destOrd="0" presId="urn:microsoft.com/office/officeart/2005/8/layout/default"/>
    <dgm:cxn modelId="{F0381B73-4C7D-49C1-8C3F-852DED9D0676}" type="presParOf" srcId="{EF7004BF-C65C-4849-A074-608378AD27D6}" destId="{3D9A9D8E-931A-428E-B6D3-CF8F1E4CE8FD}" srcOrd="15" destOrd="0" presId="urn:microsoft.com/office/officeart/2005/8/layout/default"/>
    <dgm:cxn modelId="{2D01A2BF-AE9C-4753-9B52-D847B47730E8}" type="presParOf" srcId="{EF7004BF-C65C-4849-A074-608378AD27D6}" destId="{05F2614E-74DF-40BE-8A9F-4D716CD69CFF}" srcOrd="16" destOrd="0" presId="urn:microsoft.com/office/officeart/2005/8/layout/default"/>
    <dgm:cxn modelId="{A98B768C-AE13-4526-8A99-3CC1C8D0D6B5}" type="presParOf" srcId="{EF7004BF-C65C-4849-A074-608378AD27D6}" destId="{625AF15D-8D53-41FA-B0D8-5A0981B726F2}" srcOrd="17" destOrd="0" presId="urn:microsoft.com/office/officeart/2005/8/layout/default"/>
    <dgm:cxn modelId="{C7B48129-555F-41FA-A6A4-AC9B417EE89F}" type="presParOf" srcId="{EF7004BF-C65C-4849-A074-608378AD27D6}" destId="{2DAF22D2-E8E4-49C3-A32D-04E9B11CE80F}" srcOrd="18" destOrd="0" presId="urn:microsoft.com/office/officeart/2005/8/layout/default"/>
    <dgm:cxn modelId="{08F33008-35F6-4110-A0F2-5852195DE76C}" type="presParOf" srcId="{EF7004BF-C65C-4849-A074-608378AD27D6}" destId="{31A4F387-5D8A-40C2-958A-0DC93FAD54C4}" srcOrd="19" destOrd="0" presId="urn:microsoft.com/office/officeart/2005/8/layout/default"/>
    <dgm:cxn modelId="{6E467E4B-2A06-4CFF-B1A4-A07A00F75F48}" type="presParOf" srcId="{EF7004BF-C65C-4849-A074-608378AD27D6}" destId="{6D5F3F24-FA7A-4E1F-8F55-6C9C20133B1F}" srcOrd="20" destOrd="0" presId="urn:microsoft.com/office/officeart/2005/8/layout/default"/>
    <dgm:cxn modelId="{128CB472-4F65-444B-AFB7-338DB2F7CEFD}" type="presParOf" srcId="{EF7004BF-C65C-4849-A074-608378AD27D6}" destId="{F0658DAF-805C-4C85-9575-736AC26F97BA}" srcOrd="21" destOrd="0" presId="urn:microsoft.com/office/officeart/2005/8/layout/default"/>
    <dgm:cxn modelId="{DE3CD418-D1E5-47AE-8408-80D0B4D3F895}" type="presParOf" srcId="{EF7004BF-C65C-4849-A074-608378AD27D6}" destId="{87D9BEE9-680D-4F4D-AA9F-D9851C96EDE1}" srcOrd="22" destOrd="0" presId="urn:microsoft.com/office/officeart/2005/8/layout/default"/>
    <dgm:cxn modelId="{013D60C2-D5BC-4227-9435-90B04C944853}" type="presParOf" srcId="{EF7004BF-C65C-4849-A074-608378AD27D6}" destId="{2AE269D3-F407-42C6-9FDA-728FAEAA3262}" srcOrd="23" destOrd="0" presId="urn:microsoft.com/office/officeart/2005/8/layout/default"/>
    <dgm:cxn modelId="{7F832126-1595-4E70-B49B-E48B76DDE1F5}" type="presParOf" srcId="{EF7004BF-C65C-4849-A074-608378AD27D6}" destId="{A0D54EAC-97DB-4B41-BEB4-67303150743A}" srcOrd="24" destOrd="0" presId="urn:microsoft.com/office/officeart/2005/8/layout/default"/>
    <dgm:cxn modelId="{91F7E2B4-BA91-4232-B220-8A5118E8DF8C}" type="presParOf" srcId="{EF7004BF-C65C-4849-A074-608378AD27D6}" destId="{3A7AB16B-847B-4CA7-848B-92BD0B3D37EB}" srcOrd="25" destOrd="0" presId="urn:microsoft.com/office/officeart/2005/8/layout/default"/>
    <dgm:cxn modelId="{611553C1-3B2E-444F-8A0C-09EC56ABC4B3}" type="presParOf" srcId="{EF7004BF-C65C-4849-A074-608378AD27D6}" destId="{49007901-05B6-4753-9A8A-CAC7BF16E813}" srcOrd="26" destOrd="0" presId="urn:microsoft.com/office/officeart/2005/8/layout/default"/>
    <dgm:cxn modelId="{7753B118-6F3B-4662-B272-9E8DF98E59D1}" type="presParOf" srcId="{EF7004BF-C65C-4849-A074-608378AD27D6}" destId="{6B5BB302-B78D-4F83-BE75-2D803E0EB6C3}" srcOrd="27" destOrd="0" presId="urn:microsoft.com/office/officeart/2005/8/layout/default"/>
    <dgm:cxn modelId="{F80C5352-3262-4396-AB9F-08FC1BDC204C}" type="presParOf" srcId="{EF7004BF-C65C-4849-A074-608378AD27D6}" destId="{19346580-B5ED-4243-8535-D3E8202563CE}" srcOrd="28" destOrd="0" presId="urn:microsoft.com/office/officeart/2005/8/layout/default"/>
    <dgm:cxn modelId="{5CAB1F80-8AF8-4953-8628-E91562946F16}" type="presParOf" srcId="{EF7004BF-C65C-4849-A074-608378AD27D6}" destId="{351BF6C1-40F9-4537-856D-1DB7B2670D8F}" srcOrd="29" destOrd="0" presId="urn:microsoft.com/office/officeart/2005/8/layout/default"/>
    <dgm:cxn modelId="{D41C1D9C-908C-438E-88AD-582BCEF60BFE}" type="presParOf" srcId="{EF7004BF-C65C-4849-A074-608378AD27D6}" destId="{EDD58FAE-A7FD-4871-8A89-50931C5411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6E5147-47DA-4A69-8927-7929D9418F1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A4C77CC-F579-4D92-9150-642161336060}">
      <dgm:prSet/>
      <dgm:spPr/>
      <dgm:t>
        <a:bodyPr/>
        <a:lstStyle/>
        <a:p>
          <a:pPr algn="l" rtl="0">
            <a:lnSpc>
              <a:spcPct val="90000"/>
            </a:lnSpc>
          </a:pPr>
          <a:r>
            <a:rPr lang="pl-PL" sz="1300" dirty="0">
              <a:solidFill>
                <a:srgbClr val="FFFFFF"/>
              </a:solidFill>
              <a:latin typeface="Gill Sans MT" panose="020B0502020104020203"/>
              <a:ea typeface="+mn-ea"/>
              <a:cs typeface="+mn-cs"/>
            </a:rPr>
            <a:t>W ślad za ONZ Powiat</a:t>
          </a:r>
          <a:r>
            <a:rPr lang="pl-PL" sz="1300" dirty="0">
              <a:solidFill>
                <a:srgbClr val="FFFFFF"/>
              </a:solidFill>
              <a:ea typeface="+mn-ea"/>
              <a:cs typeface="+mn-cs"/>
            </a:rPr>
            <a:t> Tatrzański oficjalnie ogłosił rok 2026 „Rokiem Pasterstwa”, co znajdzie swoje odzwierciedlenie w programie Targów:</a:t>
          </a:r>
          <a:endParaRPr lang="en-US" sz="1300" dirty="0">
            <a:solidFill>
              <a:srgbClr val="FFFFFF"/>
            </a:solidFill>
            <a:ea typeface="+mn-ea"/>
            <a:cs typeface="+mn-cs"/>
          </a:endParaRPr>
        </a:p>
      </dgm:t>
    </dgm:pt>
    <dgm:pt modelId="{F0894A22-60BF-44B8-A97C-218207F279AC}" type="parTrans" cxnId="{34FA4F4E-C8CB-46FB-A7F0-B4E43A8EC2F8}">
      <dgm:prSet/>
      <dgm:spPr/>
      <dgm:t>
        <a:bodyPr/>
        <a:lstStyle/>
        <a:p>
          <a:endParaRPr lang="en-US"/>
        </a:p>
      </dgm:t>
    </dgm:pt>
    <dgm:pt modelId="{B6A72348-F85C-4552-A1FF-F928E9981794}" type="sibTrans" cxnId="{34FA4F4E-C8CB-46FB-A7F0-B4E43A8EC2F8}">
      <dgm:prSet/>
      <dgm:spPr/>
      <dgm:t>
        <a:bodyPr/>
        <a:lstStyle/>
        <a:p>
          <a:endParaRPr lang="en-US"/>
        </a:p>
      </dgm:t>
    </dgm:pt>
    <dgm:pt modelId="{C6FA5CB5-D013-485E-A306-785A35BB444B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pl-PL" sz="1300" b="1">
              <a:solidFill>
                <a:srgbClr val="FFFFFF"/>
              </a:solidFill>
              <a:ea typeface="+mn-ea"/>
              <a:cs typeface="+mn-cs"/>
            </a:rPr>
            <a:t>Szlak Oscypkowy:</a:t>
          </a:r>
          <a:r>
            <a:rPr lang="pl-PL" sz="1300">
              <a:solidFill>
                <a:srgbClr val="FFFFFF"/>
              </a:solidFill>
              <a:ea typeface="+mn-ea"/>
              <a:cs typeface="+mn-cs"/>
            </a:rPr>
            <a:t> Promocja szlaku oraz reaktywacja kultury wizytowania bacówek.</a:t>
          </a:r>
          <a:endParaRPr lang="en-US" sz="1300">
            <a:solidFill>
              <a:srgbClr val="FFFFFF"/>
            </a:solidFill>
            <a:ea typeface="+mn-ea"/>
            <a:cs typeface="+mn-cs"/>
          </a:endParaRPr>
        </a:p>
      </dgm:t>
    </dgm:pt>
    <dgm:pt modelId="{78F5B04F-9728-4072-809C-879BC31D5C3B}" type="parTrans" cxnId="{D7D1487C-A79D-4DD2-A8A7-F14AF431D77D}">
      <dgm:prSet/>
      <dgm:spPr/>
      <dgm:t>
        <a:bodyPr/>
        <a:lstStyle/>
        <a:p>
          <a:endParaRPr lang="en-US"/>
        </a:p>
      </dgm:t>
    </dgm:pt>
    <dgm:pt modelId="{31761F69-48F8-4FEF-80D7-899FC49E0175}" type="sibTrans" cxnId="{D7D1487C-A79D-4DD2-A8A7-F14AF431D77D}">
      <dgm:prSet/>
      <dgm:spPr/>
      <dgm:t>
        <a:bodyPr/>
        <a:lstStyle/>
        <a:p>
          <a:endParaRPr lang="en-US"/>
        </a:p>
      </dgm:t>
    </dgm:pt>
    <dgm:pt modelId="{7BB0A442-3E7D-411C-86F7-036AFCAFA3DE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pl-PL" sz="1300" b="1">
              <a:solidFill>
                <a:srgbClr val="FFFFFF"/>
              </a:solidFill>
              <a:ea typeface="+mn-ea"/>
              <a:cs typeface="+mn-cs"/>
            </a:rPr>
            <a:t>Ochrona dziedzictwa:</a:t>
          </a:r>
          <a:r>
            <a:rPr lang="pl-PL" sz="1300">
              <a:solidFill>
                <a:srgbClr val="FFFFFF"/>
              </a:solidFill>
              <a:ea typeface="+mn-ea"/>
              <a:cs typeface="+mn-cs"/>
            </a:rPr>
            <a:t> Walka o autentyczność – zapewnienie dostępu do prawdziwego oscypka, bundzu i </a:t>
          </a:r>
          <a:r>
            <a:rPr lang="pl-PL" sz="1300" err="1">
              <a:solidFill>
                <a:srgbClr val="FFFFFF"/>
              </a:solidFill>
              <a:ea typeface="+mn-ea"/>
              <a:cs typeface="+mn-cs"/>
            </a:rPr>
            <a:t>redykołki</a:t>
          </a:r>
          <a:r>
            <a:rPr lang="pl-PL" sz="1300">
              <a:solidFill>
                <a:srgbClr val="FFFFFF"/>
              </a:solidFill>
              <a:ea typeface="+mn-ea"/>
              <a:cs typeface="+mn-cs"/>
            </a:rPr>
            <a:t> wytwarzanych tradycyjnymi metodami na hali.</a:t>
          </a:r>
          <a:endParaRPr lang="en-US" sz="1300">
            <a:solidFill>
              <a:srgbClr val="FFFFFF"/>
            </a:solidFill>
            <a:ea typeface="+mn-ea"/>
            <a:cs typeface="+mn-cs"/>
          </a:endParaRPr>
        </a:p>
      </dgm:t>
    </dgm:pt>
    <dgm:pt modelId="{B3516842-EA69-4824-99D4-2EF82FF38D36}" type="parTrans" cxnId="{D5B77993-BBD3-4E28-947E-FB8377D264CF}">
      <dgm:prSet/>
      <dgm:spPr/>
      <dgm:t>
        <a:bodyPr/>
        <a:lstStyle/>
        <a:p>
          <a:endParaRPr lang="en-US"/>
        </a:p>
      </dgm:t>
    </dgm:pt>
    <dgm:pt modelId="{0DA9FB92-3051-411C-A54C-1A211A7E0558}" type="sibTrans" cxnId="{D5B77993-BBD3-4E28-947E-FB8377D264CF}">
      <dgm:prSet/>
      <dgm:spPr/>
      <dgm:t>
        <a:bodyPr/>
        <a:lstStyle/>
        <a:p>
          <a:endParaRPr lang="en-US"/>
        </a:p>
      </dgm:t>
    </dgm:pt>
    <dgm:pt modelId="{F8D6C75C-E512-478B-97B4-753DC8EF12F5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pl-PL" sz="1300" b="1">
              <a:solidFill>
                <a:srgbClr val="FFFFFF"/>
              </a:solidFill>
              <a:ea typeface="+mn-ea"/>
              <a:cs typeface="+mn-cs"/>
            </a:rPr>
            <a:t>Wsparcie dla zawodów ginących:</a:t>
          </a:r>
          <a:r>
            <a:rPr lang="pl-PL" sz="1300">
              <a:solidFill>
                <a:srgbClr val="FFFFFF"/>
              </a:solidFill>
              <a:ea typeface="+mn-ea"/>
              <a:cs typeface="+mn-cs"/>
            </a:rPr>
            <a:t> Budowanie pomostu między współczesnym konsumentem a pracą baców i juhasów</a:t>
          </a:r>
          <a:endParaRPr lang="en-US" sz="1300">
            <a:solidFill>
              <a:srgbClr val="FFFFFF"/>
            </a:solidFill>
            <a:ea typeface="+mn-ea"/>
            <a:cs typeface="+mn-cs"/>
          </a:endParaRPr>
        </a:p>
      </dgm:t>
    </dgm:pt>
    <dgm:pt modelId="{A5D5565B-9CA3-453D-A2F7-D26671006230}" type="parTrans" cxnId="{EB93102B-B2A8-45CD-AB0F-B25845212F94}">
      <dgm:prSet/>
      <dgm:spPr/>
      <dgm:t>
        <a:bodyPr/>
        <a:lstStyle/>
        <a:p>
          <a:endParaRPr lang="en-US"/>
        </a:p>
      </dgm:t>
    </dgm:pt>
    <dgm:pt modelId="{742590B2-9C8E-4D8D-89D3-5DD665121C0A}" type="sibTrans" cxnId="{EB93102B-B2A8-45CD-AB0F-B25845212F94}">
      <dgm:prSet/>
      <dgm:spPr/>
      <dgm:t>
        <a:bodyPr/>
        <a:lstStyle/>
        <a:p>
          <a:endParaRPr lang="en-US"/>
        </a:p>
      </dgm:t>
    </dgm:pt>
    <dgm:pt modelId="{2BC0041B-F40A-4D6F-8C62-F183E7C19BB8}" type="pres">
      <dgm:prSet presAssocID="{4E6E5147-47DA-4A69-8927-7929D9418F1F}" presName="linear" presStyleCnt="0">
        <dgm:presLayoutVars>
          <dgm:animLvl val="lvl"/>
          <dgm:resizeHandles val="exact"/>
        </dgm:presLayoutVars>
      </dgm:prSet>
      <dgm:spPr/>
    </dgm:pt>
    <dgm:pt modelId="{0B6FB970-815E-46E5-997A-03A4D47867DB}" type="pres">
      <dgm:prSet presAssocID="{FA4C77CC-F579-4D92-9150-64216133606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30F85E1-BFFE-4205-8C3B-8A94F3930CA6}" type="pres">
      <dgm:prSet presAssocID="{B6A72348-F85C-4552-A1FF-F928E9981794}" presName="spacer" presStyleCnt="0"/>
      <dgm:spPr/>
    </dgm:pt>
    <dgm:pt modelId="{4F628BD8-8730-44B8-8FF9-D57E428D20C2}" type="pres">
      <dgm:prSet presAssocID="{C6FA5CB5-D013-485E-A306-785A35BB444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6FD5453-58DE-4428-A539-102835FC992B}" type="pres">
      <dgm:prSet presAssocID="{31761F69-48F8-4FEF-80D7-899FC49E0175}" presName="spacer" presStyleCnt="0"/>
      <dgm:spPr/>
    </dgm:pt>
    <dgm:pt modelId="{2D2D766E-EC4A-48F3-A1CB-BAF29BAF6F06}" type="pres">
      <dgm:prSet presAssocID="{7BB0A442-3E7D-411C-86F7-036AFCAFA3D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411F1F6-8AFF-4061-9C2B-780CCCA09082}" type="pres">
      <dgm:prSet presAssocID="{0DA9FB92-3051-411C-A54C-1A211A7E0558}" presName="spacer" presStyleCnt="0"/>
      <dgm:spPr/>
    </dgm:pt>
    <dgm:pt modelId="{494D3D10-4267-4F9C-ABDF-AFB593246A3E}" type="pres">
      <dgm:prSet presAssocID="{F8D6C75C-E512-478B-97B4-753DC8EF12F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D2AC908-5746-4872-A1A2-9288700AE230}" type="presOf" srcId="{4E6E5147-47DA-4A69-8927-7929D9418F1F}" destId="{2BC0041B-F40A-4D6F-8C62-F183E7C19BB8}" srcOrd="0" destOrd="0" presId="urn:microsoft.com/office/officeart/2005/8/layout/vList2"/>
    <dgm:cxn modelId="{46DE7523-CD86-49FA-8885-2CA775DCEE81}" type="presOf" srcId="{FA4C77CC-F579-4D92-9150-642161336060}" destId="{0B6FB970-815E-46E5-997A-03A4D47867DB}" srcOrd="0" destOrd="0" presId="urn:microsoft.com/office/officeart/2005/8/layout/vList2"/>
    <dgm:cxn modelId="{EB93102B-B2A8-45CD-AB0F-B25845212F94}" srcId="{4E6E5147-47DA-4A69-8927-7929D9418F1F}" destId="{F8D6C75C-E512-478B-97B4-753DC8EF12F5}" srcOrd="3" destOrd="0" parTransId="{A5D5565B-9CA3-453D-A2F7-D26671006230}" sibTransId="{742590B2-9C8E-4D8D-89D3-5DD665121C0A}"/>
    <dgm:cxn modelId="{7A02C546-86A0-4B11-885F-63DFD356D2F1}" type="presOf" srcId="{F8D6C75C-E512-478B-97B4-753DC8EF12F5}" destId="{494D3D10-4267-4F9C-ABDF-AFB593246A3E}" srcOrd="0" destOrd="0" presId="urn:microsoft.com/office/officeart/2005/8/layout/vList2"/>
    <dgm:cxn modelId="{9A83304C-B514-452A-B4C6-E447156FFEA9}" type="presOf" srcId="{7BB0A442-3E7D-411C-86F7-036AFCAFA3DE}" destId="{2D2D766E-EC4A-48F3-A1CB-BAF29BAF6F06}" srcOrd="0" destOrd="0" presId="urn:microsoft.com/office/officeart/2005/8/layout/vList2"/>
    <dgm:cxn modelId="{34FA4F4E-C8CB-46FB-A7F0-B4E43A8EC2F8}" srcId="{4E6E5147-47DA-4A69-8927-7929D9418F1F}" destId="{FA4C77CC-F579-4D92-9150-642161336060}" srcOrd="0" destOrd="0" parTransId="{F0894A22-60BF-44B8-A97C-218207F279AC}" sibTransId="{B6A72348-F85C-4552-A1FF-F928E9981794}"/>
    <dgm:cxn modelId="{D7D1487C-A79D-4DD2-A8A7-F14AF431D77D}" srcId="{4E6E5147-47DA-4A69-8927-7929D9418F1F}" destId="{C6FA5CB5-D013-485E-A306-785A35BB444B}" srcOrd="1" destOrd="0" parTransId="{78F5B04F-9728-4072-809C-879BC31D5C3B}" sibTransId="{31761F69-48F8-4FEF-80D7-899FC49E0175}"/>
    <dgm:cxn modelId="{D5B77993-BBD3-4E28-947E-FB8377D264CF}" srcId="{4E6E5147-47DA-4A69-8927-7929D9418F1F}" destId="{7BB0A442-3E7D-411C-86F7-036AFCAFA3DE}" srcOrd="2" destOrd="0" parTransId="{B3516842-EA69-4824-99D4-2EF82FF38D36}" sibTransId="{0DA9FB92-3051-411C-A54C-1A211A7E0558}"/>
    <dgm:cxn modelId="{AC299FF2-315F-4D1D-B38F-4518E301CCC4}" type="presOf" srcId="{C6FA5CB5-D013-485E-A306-785A35BB444B}" destId="{4F628BD8-8730-44B8-8FF9-D57E428D20C2}" srcOrd="0" destOrd="0" presId="urn:microsoft.com/office/officeart/2005/8/layout/vList2"/>
    <dgm:cxn modelId="{9B7EF882-8340-4F41-9A48-EA8ADBAC1ABD}" type="presParOf" srcId="{2BC0041B-F40A-4D6F-8C62-F183E7C19BB8}" destId="{0B6FB970-815E-46E5-997A-03A4D47867DB}" srcOrd="0" destOrd="0" presId="urn:microsoft.com/office/officeart/2005/8/layout/vList2"/>
    <dgm:cxn modelId="{16F361B2-BB42-43B9-86DF-4D43F7B382F5}" type="presParOf" srcId="{2BC0041B-F40A-4D6F-8C62-F183E7C19BB8}" destId="{230F85E1-BFFE-4205-8C3B-8A94F3930CA6}" srcOrd="1" destOrd="0" presId="urn:microsoft.com/office/officeart/2005/8/layout/vList2"/>
    <dgm:cxn modelId="{75D7D940-7F9E-43C1-8FE0-59844254AEC2}" type="presParOf" srcId="{2BC0041B-F40A-4D6F-8C62-F183E7C19BB8}" destId="{4F628BD8-8730-44B8-8FF9-D57E428D20C2}" srcOrd="2" destOrd="0" presId="urn:microsoft.com/office/officeart/2005/8/layout/vList2"/>
    <dgm:cxn modelId="{E2E0F54C-06D3-47FB-B139-ED6D8DC7D10B}" type="presParOf" srcId="{2BC0041B-F40A-4D6F-8C62-F183E7C19BB8}" destId="{06FD5453-58DE-4428-A539-102835FC992B}" srcOrd="3" destOrd="0" presId="urn:microsoft.com/office/officeart/2005/8/layout/vList2"/>
    <dgm:cxn modelId="{FE8064D1-3BC6-4067-9C8B-F97BBDA94C83}" type="presParOf" srcId="{2BC0041B-F40A-4D6F-8C62-F183E7C19BB8}" destId="{2D2D766E-EC4A-48F3-A1CB-BAF29BAF6F06}" srcOrd="4" destOrd="0" presId="urn:microsoft.com/office/officeart/2005/8/layout/vList2"/>
    <dgm:cxn modelId="{B058C6CA-7DB4-4515-8C29-863A74CBB2C5}" type="presParOf" srcId="{2BC0041B-F40A-4D6F-8C62-F183E7C19BB8}" destId="{D411F1F6-8AFF-4061-9C2B-780CCCA09082}" srcOrd="5" destOrd="0" presId="urn:microsoft.com/office/officeart/2005/8/layout/vList2"/>
    <dgm:cxn modelId="{C75E5872-7EF3-4031-8436-2868CC10E795}" type="presParOf" srcId="{2BC0041B-F40A-4D6F-8C62-F183E7C19BB8}" destId="{494D3D10-4267-4F9C-ABDF-AFB593246A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CFDD0A-4A3D-40FE-AC33-03960FE93E5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898ED02-2899-4AAA-8D9C-F53C3CEDBC90}">
      <dgm:prSet/>
      <dgm:spPr/>
      <dgm:t>
        <a:bodyPr/>
        <a:lstStyle/>
        <a:p>
          <a:r>
            <a:rPr lang="pl-PL"/>
            <a:t>Tatrzańska Agencja Rozwoju, Promocji i Kultury ma pełnić rolę koordynatora bogatego programu wydarzeń wspierających proces terapeutyczny:</a:t>
          </a:r>
          <a:endParaRPr lang="en-US"/>
        </a:p>
      </dgm:t>
    </dgm:pt>
    <dgm:pt modelId="{CC9F9093-A83A-4F5D-BA63-387034C1EC8A}" type="parTrans" cxnId="{6F27E3FF-9226-4018-93AE-993DBDB97748}">
      <dgm:prSet/>
      <dgm:spPr/>
      <dgm:t>
        <a:bodyPr/>
        <a:lstStyle/>
        <a:p>
          <a:endParaRPr lang="en-US"/>
        </a:p>
      </dgm:t>
    </dgm:pt>
    <dgm:pt modelId="{3CCCE0F7-DCAB-4CCE-8780-E7698DEF4AEA}" type="sibTrans" cxnId="{6F27E3FF-9226-4018-93AE-993DBDB97748}">
      <dgm:prSet/>
      <dgm:spPr/>
      <dgm:t>
        <a:bodyPr/>
        <a:lstStyle/>
        <a:p>
          <a:endParaRPr lang="en-US"/>
        </a:p>
      </dgm:t>
    </dgm:pt>
    <dgm:pt modelId="{5BA108B7-B53B-4417-B476-BDCFDD295EA3}">
      <dgm:prSet/>
      <dgm:spPr/>
      <dgm:t>
        <a:bodyPr/>
        <a:lstStyle/>
        <a:p>
          <a:r>
            <a:rPr lang="pl-PL"/>
            <a:t>Ścisła współpraca ze Szpitalem Powiatowym w Zakopanem, lokalnymi OPS-ami, GOK-ami oraz instytucjami kultury, takimi jak Teatr Lalek „Rabcio”.</a:t>
          </a:r>
          <a:endParaRPr lang="en-US"/>
        </a:p>
      </dgm:t>
    </dgm:pt>
    <dgm:pt modelId="{6214DFBB-27F5-4895-A227-8C13AB091A8B}" type="parTrans" cxnId="{B0B42888-64D5-470A-AB41-7EC564384D12}">
      <dgm:prSet/>
      <dgm:spPr/>
      <dgm:t>
        <a:bodyPr/>
        <a:lstStyle/>
        <a:p>
          <a:endParaRPr lang="en-US"/>
        </a:p>
      </dgm:t>
    </dgm:pt>
    <dgm:pt modelId="{AB646404-21BB-4E78-BA05-D21D12185BBC}" type="sibTrans" cxnId="{B0B42888-64D5-470A-AB41-7EC564384D12}">
      <dgm:prSet/>
      <dgm:spPr/>
      <dgm:t>
        <a:bodyPr/>
        <a:lstStyle/>
        <a:p>
          <a:endParaRPr lang="en-US"/>
        </a:p>
      </dgm:t>
    </dgm:pt>
    <dgm:pt modelId="{538594B9-9228-474A-833D-7BE44C1BE26B}">
      <dgm:prSet/>
      <dgm:spPr/>
      <dgm:t>
        <a:bodyPr/>
        <a:lstStyle/>
        <a:p>
          <a:r>
            <a:rPr lang="pl-PL"/>
            <a:t>Agencja będzie koordynować organizację warsztatów i zajęć terapeutyczne, pikników rodzinnych, spotkań profilaktycznych oraz kampanii edukacyjnych zwiększających świadomość społeczną na temat zdrowia psychicznego.</a:t>
          </a:r>
          <a:endParaRPr lang="en-US"/>
        </a:p>
      </dgm:t>
    </dgm:pt>
    <dgm:pt modelId="{4B704AF8-902F-4E78-8A39-1E6F2BB5E7FB}" type="parTrans" cxnId="{5A73EDAF-A5F1-436E-B59D-20C986F5F629}">
      <dgm:prSet/>
      <dgm:spPr/>
      <dgm:t>
        <a:bodyPr/>
        <a:lstStyle/>
        <a:p>
          <a:endParaRPr lang="en-US"/>
        </a:p>
      </dgm:t>
    </dgm:pt>
    <dgm:pt modelId="{8580A2B9-5F71-4E23-80A6-FBCF232BB737}" type="sibTrans" cxnId="{5A73EDAF-A5F1-436E-B59D-20C986F5F629}">
      <dgm:prSet/>
      <dgm:spPr/>
      <dgm:t>
        <a:bodyPr/>
        <a:lstStyle/>
        <a:p>
          <a:endParaRPr lang="en-US"/>
        </a:p>
      </dgm:t>
    </dgm:pt>
    <dgm:pt modelId="{DF2EB48A-09FB-45C4-983A-F71E6A69225D}" type="pres">
      <dgm:prSet presAssocID="{5CCFDD0A-4A3D-40FE-AC33-03960FE93E50}" presName="linear" presStyleCnt="0">
        <dgm:presLayoutVars>
          <dgm:animLvl val="lvl"/>
          <dgm:resizeHandles val="exact"/>
        </dgm:presLayoutVars>
      </dgm:prSet>
      <dgm:spPr/>
    </dgm:pt>
    <dgm:pt modelId="{B6D6220A-19E9-49A4-8121-8F4965F79FA6}" type="pres">
      <dgm:prSet presAssocID="{D898ED02-2899-4AAA-8D9C-F53C3CEDBC9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B16B661-DA53-48D5-8588-770E33D0F816}" type="pres">
      <dgm:prSet presAssocID="{D898ED02-2899-4AAA-8D9C-F53C3CEDBC9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3A9C036-67D6-4F96-8FC1-E81AAA227A4C}" type="presOf" srcId="{D898ED02-2899-4AAA-8D9C-F53C3CEDBC90}" destId="{B6D6220A-19E9-49A4-8121-8F4965F79FA6}" srcOrd="0" destOrd="0" presId="urn:microsoft.com/office/officeart/2005/8/layout/vList2"/>
    <dgm:cxn modelId="{99977159-E5F5-45C3-B8C3-67913D395875}" type="presOf" srcId="{5CCFDD0A-4A3D-40FE-AC33-03960FE93E50}" destId="{DF2EB48A-09FB-45C4-983A-F71E6A69225D}" srcOrd="0" destOrd="0" presId="urn:microsoft.com/office/officeart/2005/8/layout/vList2"/>
    <dgm:cxn modelId="{B0B42888-64D5-470A-AB41-7EC564384D12}" srcId="{D898ED02-2899-4AAA-8D9C-F53C3CEDBC90}" destId="{5BA108B7-B53B-4417-B476-BDCFDD295EA3}" srcOrd="0" destOrd="0" parTransId="{6214DFBB-27F5-4895-A227-8C13AB091A8B}" sibTransId="{AB646404-21BB-4E78-BA05-D21D12185BBC}"/>
    <dgm:cxn modelId="{0ACF71AA-C5C3-44C0-9D37-4EE5C4B9F845}" type="presOf" srcId="{538594B9-9228-474A-833D-7BE44C1BE26B}" destId="{FB16B661-DA53-48D5-8588-770E33D0F816}" srcOrd="0" destOrd="1" presId="urn:microsoft.com/office/officeart/2005/8/layout/vList2"/>
    <dgm:cxn modelId="{5A73EDAF-A5F1-436E-B59D-20C986F5F629}" srcId="{D898ED02-2899-4AAA-8D9C-F53C3CEDBC90}" destId="{538594B9-9228-474A-833D-7BE44C1BE26B}" srcOrd="1" destOrd="0" parTransId="{4B704AF8-902F-4E78-8A39-1E6F2BB5E7FB}" sibTransId="{8580A2B9-5F71-4E23-80A6-FBCF232BB737}"/>
    <dgm:cxn modelId="{054E4EDE-4D36-45F3-A757-8A4210922C51}" type="presOf" srcId="{5BA108B7-B53B-4417-B476-BDCFDD295EA3}" destId="{FB16B661-DA53-48D5-8588-770E33D0F816}" srcOrd="0" destOrd="0" presId="urn:microsoft.com/office/officeart/2005/8/layout/vList2"/>
    <dgm:cxn modelId="{6F27E3FF-9226-4018-93AE-993DBDB97748}" srcId="{5CCFDD0A-4A3D-40FE-AC33-03960FE93E50}" destId="{D898ED02-2899-4AAA-8D9C-F53C3CEDBC90}" srcOrd="0" destOrd="0" parTransId="{CC9F9093-A83A-4F5D-BA63-387034C1EC8A}" sibTransId="{3CCCE0F7-DCAB-4CCE-8780-E7698DEF4AEA}"/>
    <dgm:cxn modelId="{255BAC9F-FC25-4B9E-9F59-0E17A699D64B}" type="presParOf" srcId="{DF2EB48A-09FB-45C4-983A-F71E6A69225D}" destId="{B6D6220A-19E9-49A4-8121-8F4965F79FA6}" srcOrd="0" destOrd="0" presId="urn:microsoft.com/office/officeart/2005/8/layout/vList2"/>
    <dgm:cxn modelId="{8579DC1B-5FFA-4AD5-9061-A5378415DB32}" type="presParOf" srcId="{DF2EB48A-09FB-45C4-983A-F71E6A69225D}" destId="{FB16B661-DA53-48D5-8588-770E33D0F81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53266-74C2-4FC6-B976-F6F4F62D2D49}">
      <dsp:nvSpPr>
        <dsp:cNvPr id="0" name=""/>
        <dsp:cNvSpPr/>
      </dsp:nvSpPr>
      <dsp:spPr>
        <a:xfrm>
          <a:off x="1700604" y="760923"/>
          <a:ext cx="3592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9257" y="45720"/>
              </a:lnTo>
            </a:path>
          </a:pathLst>
        </a:custGeom>
        <a:noFill/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70486" y="804692"/>
        <a:ext cx="19492" cy="3902"/>
      </dsp:txXfrm>
    </dsp:sp>
    <dsp:sp modelId="{AE10454C-5B72-4EB1-8B58-10DC06B64379}">
      <dsp:nvSpPr>
        <dsp:cNvPr id="0" name=""/>
        <dsp:cNvSpPr/>
      </dsp:nvSpPr>
      <dsp:spPr>
        <a:xfrm>
          <a:off x="7373" y="298133"/>
          <a:ext cx="1695031" cy="1017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58" tIns="87184" rIns="83058" bIns="87184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Gala Marki Tatrzańskiej 2025 – prestiżowe wyróżnienie lokalnej jakości.</a:t>
          </a:r>
          <a:endParaRPr lang="en-US" sz="1200" kern="1200"/>
        </a:p>
      </dsp:txBody>
      <dsp:txXfrm>
        <a:off x="7373" y="298133"/>
        <a:ext cx="1695031" cy="1017018"/>
      </dsp:txXfrm>
    </dsp:sp>
    <dsp:sp modelId="{BC65B2C3-1480-41D5-8372-89B7A312A2FE}">
      <dsp:nvSpPr>
        <dsp:cNvPr id="0" name=""/>
        <dsp:cNvSpPr/>
      </dsp:nvSpPr>
      <dsp:spPr>
        <a:xfrm>
          <a:off x="3785493" y="760923"/>
          <a:ext cx="3592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9257" y="45720"/>
              </a:lnTo>
            </a:path>
          </a:pathLst>
        </a:custGeom>
        <a:noFill/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55375" y="804692"/>
        <a:ext cx="19492" cy="3902"/>
      </dsp:txXfrm>
    </dsp:sp>
    <dsp:sp modelId="{3A6CF748-818E-4685-8839-7A0EA1FFBC96}">
      <dsp:nvSpPr>
        <dsp:cNvPr id="0" name=""/>
        <dsp:cNvSpPr/>
      </dsp:nvSpPr>
      <dsp:spPr>
        <a:xfrm>
          <a:off x="2092261" y="298133"/>
          <a:ext cx="1695031" cy="1017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58" tIns="87184" rIns="83058" bIns="87184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III Konkurs Śpiewaków Ludowych „Góralskie Śpiywanie” – dbałość o autentyczny przekaz muzyczny.</a:t>
          </a:r>
          <a:endParaRPr lang="en-US" sz="1200" kern="1200"/>
        </a:p>
      </dsp:txBody>
      <dsp:txXfrm>
        <a:off x="2092261" y="298133"/>
        <a:ext cx="1695031" cy="1017018"/>
      </dsp:txXfrm>
    </dsp:sp>
    <dsp:sp modelId="{B0DB4494-78B1-4AD1-B09F-8FCBDB4D55A4}">
      <dsp:nvSpPr>
        <dsp:cNvPr id="0" name=""/>
        <dsp:cNvSpPr/>
      </dsp:nvSpPr>
      <dsp:spPr>
        <a:xfrm>
          <a:off x="854889" y="1313352"/>
          <a:ext cx="4169776" cy="359257"/>
        </a:xfrm>
        <a:custGeom>
          <a:avLst/>
          <a:gdLst/>
          <a:ahLst/>
          <a:cxnLst/>
          <a:rect l="0" t="0" r="0" b="0"/>
          <a:pathLst>
            <a:path>
              <a:moveTo>
                <a:pt x="4169776" y="0"/>
              </a:moveTo>
              <a:lnTo>
                <a:pt x="4169776" y="196728"/>
              </a:lnTo>
              <a:lnTo>
                <a:pt x="0" y="196728"/>
              </a:lnTo>
              <a:lnTo>
                <a:pt x="0" y="359257"/>
              </a:lnTo>
            </a:path>
          </a:pathLst>
        </a:custGeom>
        <a:noFill/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35078" y="1491029"/>
        <a:ext cx="209398" cy="3902"/>
      </dsp:txXfrm>
    </dsp:sp>
    <dsp:sp modelId="{93E198C3-0C04-4999-8F75-5578CBFF1747}">
      <dsp:nvSpPr>
        <dsp:cNvPr id="0" name=""/>
        <dsp:cNvSpPr/>
      </dsp:nvSpPr>
      <dsp:spPr>
        <a:xfrm>
          <a:off x="4177150" y="298133"/>
          <a:ext cx="1695031" cy="1017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58" tIns="87184" rIns="83058" bIns="87184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XIX Międzynarodowe Forum Górskie – naukowa debata o przyszłości regionów górskich.</a:t>
          </a:r>
          <a:endParaRPr lang="en-US" sz="1200" kern="1200"/>
        </a:p>
      </dsp:txBody>
      <dsp:txXfrm>
        <a:off x="4177150" y="298133"/>
        <a:ext cx="1695031" cy="1017018"/>
      </dsp:txXfrm>
    </dsp:sp>
    <dsp:sp modelId="{6BB834E4-0D64-4415-9D1E-6CF68665C94E}">
      <dsp:nvSpPr>
        <dsp:cNvPr id="0" name=""/>
        <dsp:cNvSpPr/>
      </dsp:nvSpPr>
      <dsp:spPr>
        <a:xfrm>
          <a:off x="1700604" y="2167798"/>
          <a:ext cx="3592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9257" y="45720"/>
              </a:lnTo>
            </a:path>
          </a:pathLst>
        </a:custGeom>
        <a:noFill/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70486" y="2211567"/>
        <a:ext cx="19492" cy="3902"/>
      </dsp:txXfrm>
    </dsp:sp>
    <dsp:sp modelId="{E5D98BC1-E2D5-4D99-AC52-02DF9088FC20}">
      <dsp:nvSpPr>
        <dsp:cNvPr id="0" name=""/>
        <dsp:cNvSpPr/>
      </dsp:nvSpPr>
      <dsp:spPr>
        <a:xfrm>
          <a:off x="7373" y="1705009"/>
          <a:ext cx="1695031" cy="1017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58" tIns="87184" rIns="83058" bIns="87184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XXV Tatrzańskie Wici – cykl wydarzeń plenerowych w całym powiecie.</a:t>
          </a:r>
          <a:endParaRPr lang="en-US" sz="1200" kern="1200"/>
        </a:p>
      </dsp:txBody>
      <dsp:txXfrm>
        <a:off x="7373" y="1705009"/>
        <a:ext cx="1695031" cy="1017018"/>
      </dsp:txXfrm>
    </dsp:sp>
    <dsp:sp modelId="{08605825-723F-481A-9536-2175DDA6A42A}">
      <dsp:nvSpPr>
        <dsp:cNvPr id="0" name=""/>
        <dsp:cNvSpPr/>
      </dsp:nvSpPr>
      <dsp:spPr>
        <a:xfrm>
          <a:off x="3785493" y="2167798"/>
          <a:ext cx="3592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9257" y="45720"/>
              </a:lnTo>
            </a:path>
          </a:pathLst>
        </a:custGeom>
        <a:noFill/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55375" y="2211567"/>
        <a:ext cx="19492" cy="3902"/>
      </dsp:txXfrm>
    </dsp:sp>
    <dsp:sp modelId="{608BC6E2-2791-437D-9A07-EA32131C540A}">
      <dsp:nvSpPr>
        <dsp:cNvPr id="0" name=""/>
        <dsp:cNvSpPr/>
      </dsp:nvSpPr>
      <dsp:spPr>
        <a:xfrm>
          <a:off x="2092261" y="1705009"/>
          <a:ext cx="1695031" cy="1017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58" tIns="87184" rIns="83058" bIns="87184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XVII Europejskie Targi Produktów Regionalnych – największe święto tradycji i smaku.</a:t>
          </a:r>
          <a:endParaRPr lang="en-US" sz="1200" kern="1200"/>
        </a:p>
      </dsp:txBody>
      <dsp:txXfrm>
        <a:off x="2092261" y="1705009"/>
        <a:ext cx="1695031" cy="1017018"/>
      </dsp:txXfrm>
    </dsp:sp>
    <dsp:sp modelId="{921F462E-82A5-44D7-919E-795B4420CA90}">
      <dsp:nvSpPr>
        <dsp:cNvPr id="0" name=""/>
        <dsp:cNvSpPr/>
      </dsp:nvSpPr>
      <dsp:spPr>
        <a:xfrm>
          <a:off x="854889" y="2720228"/>
          <a:ext cx="4169776" cy="359257"/>
        </a:xfrm>
        <a:custGeom>
          <a:avLst/>
          <a:gdLst/>
          <a:ahLst/>
          <a:cxnLst/>
          <a:rect l="0" t="0" r="0" b="0"/>
          <a:pathLst>
            <a:path>
              <a:moveTo>
                <a:pt x="4169776" y="0"/>
              </a:moveTo>
              <a:lnTo>
                <a:pt x="4169776" y="196728"/>
              </a:lnTo>
              <a:lnTo>
                <a:pt x="0" y="196728"/>
              </a:lnTo>
              <a:lnTo>
                <a:pt x="0" y="359257"/>
              </a:lnTo>
            </a:path>
          </a:pathLst>
        </a:custGeom>
        <a:noFill/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35078" y="2897905"/>
        <a:ext cx="209398" cy="3902"/>
      </dsp:txXfrm>
    </dsp:sp>
    <dsp:sp modelId="{5157F2B5-EB95-4A95-B2FD-A1F859B3EAD8}">
      <dsp:nvSpPr>
        <dsp:cNvPr id="0" name=""/>
        <dsp:cNvSpPr/>
      </dsp:nvSpPr>
      <dsp:spPr>
        <a:xfrm>
          <a:off x="4177150" y="1705009"/>
          <a:ext cx="1695031" cy="1017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58" tIns="87184" rIns="83058" bIns="87184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Jubileusz 20-lecia Tatrzańskiej Agencji – podsumowanie dwóch dekad pracy pod hasłem „Tradycja i tożsamość”.</a:t>
          </a:r>
          <a:endParaRPr lang="en-US" sz="1200" kern="1200"/>
        </a:p>
      </dsp:txBody>
      <dsp:txXfrm>
        <a:off x="4177150" y="1705009"/>
        <a:ext cx="1695031" cy="1017018"/>
      </dsp:txXfrm>
    </dsp:sp>
    <dsp:sp modelId="{144B8A92-48F9-4870-A906-39417628D45E}">
      <dsp:nvSpPr>
        <dsp:cNvPr id="0" name=""/>
        <dsp:cNvSpPr/>
      </dsp:nvSpPr>
      <dsp:spPr>
        <a:xfrm>
          <a:off x="7373" y="3111885"/>
          <a:ext cx="1695031" cy="10170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58" tIns="87184" rIns="83058" bIns="87184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Konkurs Fotograficzny Tatrzańska Jesień 2026 – artystyczne spojrzenie na krajobraz Tatr</a:t>
          </a:r>
          <a:endParaRPr lang="en-US" sz="1200" kern="1200"/>
        </a:p>
      </dsp:txBody>
      <dsp:txXfrm>
        <a:off x="7373" y="3111885"/>
        <a:ext cx="1695031" cy="10170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C139B-CBDC-4716-9C06-8C6B182F5369}">
      <dsp:nvSpPr>
        <dsp:cNvPr id="0" name=""/>
        <dsp:cNvSpPr/>
      </dsp:nvSpPr>
      <dsp:spPr>
        <a:xfrm>
          <a:off x="0" y="207862"/>
          <a:ext cx="5368400" cy="11536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/>
            <a:t>W odpowiedzi na dynamiczny rozwój regionu, w 2025 roku Kapituła podjęła decyzję o rozszerzeniu konkursu. Liczba kategorii wzrosła z trzech do siedmiu, aby precyzyjniej doceniać lokalnych liderów:</a:t>
          </a:r>
          <a:endParaRPr lang="en-US" sz="1700" kern="1200"/>
        </a:p>
      </dsp:txBody>
      <dsp:txXfrm>
        <a:off x="56315" y="264177"/>
        <a:ext cx="5255770" cy="1040990"/>
      </dsp:txXfrm>
    </dsp:sp>
    <dsp:sp modelId="{DF5F2BEB-4923-47C7-ADC8-30C38E0CB699}">
      <dsp:nvSpPr>
        <dsp:cNvPr id="0" name=""/>
        <dsp:cNvSpPr/>
      </dsp:nvSpPr>
      <dsp:spPr>
        <a:xfrm>
          <a:off x="0" y="1361483"/>
          <a:ext cx="5368400" cy="2392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447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300" b="1" kern="1200" dirty="0"/>
            <a:t>Artykuły spożywcze i produkty gastronomiczne:</a:t>
          </a:r>
          <a:r>
            <a:rPr lang="pl-PL" sz="1300" kern="1200" dirty="0"/>
            <a:t> od rolników i lokalnych producentów.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300" b="1" kern="1200"/>
            <a:t>Produkty rękodzielnicze i wyroby użytkowe:</a:t>
          </a:r>
          <a:r>
            <a:rPr lang="pl-PL" sz="1300" kern="1200"/>
            <a:t> ceramika, wikliniarstwo, pamiątki.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300" b="1" kern="1200"/>
            <a:t>Usługi gastronomiczne:</a:t>
          </a:r>
          <a:r>
            <a:rPr lang="pl-PL" sz="1300" kern="1200"/>
            <a:t> restauracje i karczmy kultywujące lokalną kuchnię.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300" b="1" kern="1200"/>
            <a:t>Usługi hotelarskie:</a:t>
          </a:r>
          <a:r>
            <a:rPr lang="pl-PL" sz="1300" kern="1200"/>
            <a:t> od pensjonatów po nowoczesne hotele i campingi.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300" b="1" kern="1200"/>
            <a:t>Oferta turystyczno-rekreacyjna i edukacyjna:</a:t>
          </a:r>
          <a:r>
            <a:rPr lang="pl-PL" sz="1300" kern="1200"/>
            <a:t> przewodnictwo, warsztaty, wyciągi.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300" b="1" kern="1200"/>
            <a:t>Działalność kulturalno-artystyczna:</a:t>
          </a:r>
          <a:r>
            <a:rPr lang="pl-PL" sz="1300" kern="1200"/>
            <a:t> wsparcie dla twórców i animatorów.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300" b="1" kern="1200" dirty="0"/>
            <a:t>Działalność społeczna:</a:t>
          </a:r>
          <a:r>
            <a:rPr lang="pl-PL" sz="1300" kern="1200" dirty="0"/>
            <a:t> wyróżnienie dla osób, fundacji i stowarzyszeń.</a:t>
          </a:r>
          <a:endParaRPr lang="en-US" sz="1300" kern="1200" dirty="0"/>
        </a:p>
      </dsp:txBody>
      <dsp:txXfrm>
        <a:off x="0" y="1361483"/>
        <a:ext cx="5368400" cy="2392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54B24-643B-44B4-A11E-2F9DD25232BD}">
      <dsp:nvSpPr>
        <dsp:cNvPr id="0" name=""/>
        <dsp:cNvSpPr/>
      </dsp:nvSpPr>
      <dsp:spPr>
        <a:xfrm>
          <a:off x="0" y="0"/>
          <a:ext cx="3956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6808F-6783-4821-9041-E5B63C504A32}">
      <dsp:nvSpPr>
        <dsp:cNvPr id="0" name=""/>
        <dsp:cNvSpPr/>
      </dsp:nvSpPr>
      <dsp:spPr>
        <a:xfrm>
          <a:off x="0" y="0"/>
          <a:ext cx="3956251" cy="1011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Projekt realizowany we współpracy z Małopolskim Centrum Kultury SOKÓŁ w Nowym Sączu oraz Powiatowym Centrum Kultury w Nowym Targu</a:t>
          </a:r>
          <a:endParaRPr lang="en-US" sz="1300" kern="1200" dirty="0"/>
        </a:p>
      </dsp:txBody>
      <dsp:txXfrm>
        <a:off x="0" y="0"/>
        <a:ext cx="3956251" cy="1011420"/>
      </dsp:txXfrm>
    </dsp:sp>
    <dsp:sp modelId="{F9DF5BAE-8837-4B4E-AAC9-A7762847CB0E}">
      <dsp:nvSpPr>
        <dsp:cNvPr id="0" name=""/>
        <dsp:cNvSpPr/>
      </dsp:nvSpPr>
      <dsp:spPr>
        <a:xfrm>
          <a:off x="0" y="1011420"/>
          <a:ext cx="3956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A4D3D5-5562-4A49-906A-A17D77C8FE7F}">
      <dsp:nvSpPr>
        <dsp:cNvPr id="0" name=""/>
        <dsp:cNvSpPr/>
      </dsp:nvSpPr>
      <dsp:spPr>
        <a:xfrm>
          <a:off x="0" y="1011420"/>
          <a:ext cx="3956251" cy="1011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/>
            <a:t>Cel główny:</a:t>
          </a:r>
          <a:r>
            <a:rPr lang="pl-PL" sz="1300" kern="1200" dirty="0"/>
            <a:t> Kultywowanie i dokumentacja unikalnego stylu wykonawczego oraz autentycznego repertuaru górskich grup etnicznych.</a:t>
          </a:r>
          <a:endParaRPr lang="en-US" sz="1300" kern="1200" dirty="0"/>
        </a:p>
      </dsp:txBody>
      <dsp:txXfrm>
        <a:off x="0" y="1011420"/>
        <a:ext cx="3956251" cy="1011420"/>
      </dsp:txXfrm>
    </dsp:sp>
    <dsp:sp modelId="{0981423B-94D2-47A2-B779-3B89088D6EF9}">
      <dsp:nvSpPr>
        <dsp:cNvPr id="0" name=""/>
        <dsp:cNvSpPr/>
      </dsp:nvSpPr>
      <dsp:spPr>
        <a:xfrm>
          <a:off x="0" y="2022841"/>
          <a:ext cx="3956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226B1-D074-4478-AF43-575642F10C3D}">
      <dsp:nvSpPr>
        <dsp:cNvPr id="0" name=""/>
        <dsp:cNvSpPr/>
      </dsp:nvSpPr>
      <dsp:spPr>
        <a:xfrm>
          <a:off x="0" y="2022841"/>
          <a:ext cx="3956251" cy="1011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>
              <a:latin typeface="Calibri"/>
              <a:ea typeface="Calibri"/>
              <a:cs typeface="Calibri"/>
            </a:rPr>
            <a:t>Cel dodatkowy</a:t>
          </a:r>
          <a:r>
            <a:rPr lang="pl-PL" sz="1300" b="0" kern="1200" dirty="0">
              <a:latin typeface="Calibri"/>
              <a:ea typeface="Calibri"/>
              <a:cs typeface="Calibri"/>
            </a:rPr>
            <a:t>: Wyłonienie reprezentantów na  </a:t>
          </a:r>
          <a:r>
            <a:rPr lang="pl-PL" sz="1300" b="1" kern="1200" dirty="0"/>
            <a:t>Ogólnopolski Festiwal Kapel i Śpiewaków Ludowych</a:t>
          </a:r>
          <a:r>
            <a:rPr lang="pl-PL" sz="1300" b="0" kern="1200" dirty="0">
              <a:latin typeface="Calibri"/>
              <a:ea typeface="Calibri"/>
              <a:cs typeface="Calibri"/>
            </a:rPr>
            <a:t> Kazimierzu Dolnym </a:t>
          </a:r>
          <a:endParaRPr lang="pl-PL" sz="1300" b="0" kern="1200" dirty="0">
            <a:latin typeface="Gill Sans MT" panose="020B0502020104020203"/>
          </a:endParaRPr>
        </a:p>
      </dsp:txBody>
      <dsp:txXfrm>
        <a:off x="0" y="2022841"/>
        <a:ext cx="3956251" cy="1011420"/>
      </dsp:txXfrm>
    </dsp:sp>
    <dsp:sp modelId="{E3769D86-E806-4DB1-A7C1-9E26C0549CF2}">
      <dsp:nvSpPr>
        <dsp:cNvPr id="0" name=""/>
        <dsp:cNvSpPr/>
      </dsp:nvSpPr>
      <dsp:spPr>
        <a:xfrm>
          <a:off x="0" y="3034262"/>
          <a:ext cx="3956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88C2E-6137-4F19-A467-65601CB1F5F7}">
      <dsp:nvSpPr>
        <dsp:cNvPr id="0" name=""/>
        <dsp:cNvSpPr/>
      </dsp:nvSpPr>
      <dsp:spPr>
        <a:xfrm>
          <a:off x="0" y="3034262"/>
          <a:ext cx="3956251" cy="1011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/>
            <a:t>Edukacja i pokolenia:</a:t>
          </a:r>
          <a:r>
            <a:rPr lang="pl-PL" sz="1300" kern="1200" dirty="0"/>
            <a:t> Wydarzenie służy docenieniu mistrzów tradycji, ale przede wszystkim zachęceniu młodych pokoleń do przejmowania i kontynuowania dziedzictwa muzycznego swoich przodków.</a:t>
          </a:r>
          <a:endParaRPr lang="en-US" sz="1300" kern="1200" dirty="0"/>
        </a:p>
      </dsp:txBody>
      <dsp:txXfrm>
        <a:off x="0" y="3034262"/>
        <a:ext cx="3956251" cy="10114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63FE7-62E5-4510-A629-13098FA95CF3}">
      <dsp:nvSpPr>
        <dsp:cNvPr id="0" name=""/>
        <dsp:cNvSpPr/>
      </dsp:nvSpPr>
      <dsp:spPr>
        <a:xfrm>
          <a:off x="460868" y="1533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„</a:t>
          </a:r>
          <a:r>
            <a:rPr lang="pl-PL" sz="1200" b="1" kern="1200"/>
            <a:t>XXIII Dunajeckie Granie</a:t>
          </a:r>
          <a:r>
            <a:rPr lang="pl-PL" sz="1200" kern="1200"/>
            <a:t>" – Biały Dunajec</a:t>
          </a:r>
          <a:endParaRPr lang="en-US" sz="1200" kern="1200"/>
        </a:p>
      </dsp:txBody>
      <dsp:txXfrm>
        <a:off x="460868" y="1533"/>
        <a:ext cx="1361198" cy="816719"/>
      </dsp:txXfrm>
    </dsp:sp>
    <dsp:sp modelId="{C356924B-2A87-4886-BC4C-218DB7E009BA}">
      <dsp:nvSpPr>
        <dsp:cNvPr id="0" name=""/>
        <dsp:cNvSpPr/>
      </dsp:nvSpPr>
      <dsp:spPr>
        <a:xfrm>
          <a:off x="1958187" y="1533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„</a:t>
          </a:r>
          <a:r>
            <a:rPr lang="pl-PL" sz="1200" b="1" kern="1200"/>
            <a:t>XXVI Wybory Nośwarniyjsyj Górolecki</a:t>
          </a:r>
          <a:r>
            <a:rPr lang="pl-PL" sz="1200" kern="1200"/>
            <a:t>” - Biały Dunajec,</a:t>
          </a:r>
          <a:endParaRPr lang="en-US" sz="1200" kern="1200"/>
        </a:p>
      </dsp:txBody>
      <dsp:txXfrm>
        <a:off x="1958187" y="1533"/>
        <a:ext cx="1361198" cy="816719"/>
      </dsp:txXfrm>
    </dsp:sp>
    <dsp:sp modelId="{822C0DCC-46DE-4DBF-B370-6D0FFBF00484}">
      <dsp:nvSpPr>
        <dsp:cNvPr id="0" name=""/>
        <dsp:cNvSpPr/>
      </dsp:nvSpPr>
      <dsp:spPr>
        <a:xfrm>
          <a:off x="3455506" y="1533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„</a:t>
          </a:r>
          <a:r>
            <a:rPr lang="pl-PL" sz="1200" b="1" kern="1200"/>
            <a:t>XXV Witowiańsko Watra</a:t>
          </a:r>
          <a:r>
            <a:rPr lang="pl-PL" sz="1200" kern="1200"/>
            <a:t>” - Witów,</a:t>
          </a:r>
          <a:endParaRPr lang="en-US" sz="1200" kern="1200"/>
        </a:p>
      </dsp:txBody>
      <dsp:txXfrm>
        <a:off x="3455506" y="1533"/>
        <a:ext cx="1361198" cy="816719"/>
      </dsp:txXfrm>
    </dsp:sp>
    <dsp:sp modelId="{90246F1A-B2F5-4913-BC76-CCC3DC1A8388}">
      <dsp:nvSpPr>
        <dsp:cNvPr id="0" name=""/>
        <dsp:cNvSpPr/>
      </dsp:nvSpPr>
      <dsp:spPr>
        <a:xfrm>
          <a:off x="4952824" y="1533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„</a:t>
          </a:r>
          <a:r>
            <a:rPr lang="pl-PL" sz="1200" b="1" kern="1200"/>
            <a:t>XXIII Dzień Polowaca</a:t>
          </a:r>
          <a:r>
            <a:rPr lang="pl-PL" sz="1200" kern="1200"/>
            <a:t>” – Jurgów</a:t>
          </a:r>
          <a:endParaRPr lang="en-US" sz="1200" kern="1200"/>
        </a:p>
      </dsp:txBody>
      <dsp:txXfrm>
        <a:off x="4952824" y="1533"/>
        <a:ext cx="1361198" cy="816719"/>
      </dsp:txXfrm>
    </dsp:sp>
    <dsp:sp modelId="{2EB4D812-7157-44F8-8F86-F20A2C9C18E4}">
      <dsp:nvSpPr>
        <dsp:cNvPr id="0" name=""/>
        <dsp:cNvSpPr/>
      </dsp:nvSpPr>
      <dsp:spPr>
        <a:xfrm>
          <a:off x="6450143" y="1533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/>
            <a:t>III Festyn Stasikowiański</a:t>
          </a:r>
          <a:r>
            <a:rPr lang="pl-PL" sz="1200" kern="1200"/>
            <a:t> - Poronin</a:t>
          </a:r>
          <a:endParaRPr lang="en-US" sz="1200" kern="1200"/>
        </a:p>
      </dsp:txBody>
      <dsp:txXfrm>
        <a:off x="6450143" y="1533"/>
        <a:ext cx="1361198" cy="816719"/>
      </dsp:txXfrm>
    </dsp:sp>
    <dsp:sp modelId="{0FCB63D0-4680-4B36-AFC8-2B0F2F660708}">
      <dsp:nvSpPr>
        <dsp:cNvPr id="0" name=""/>
        <dsp:cNvSpPr/>
      </dsp:nvSpPr>
      <dsp:spPr>
        <a:xfrm>
          <a:off x="460868" y="954372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„</a:t>
          </a:r>
          <a:r>
            <a:rPr lang="pl-PL" sz="1200" b="1" kern="1200"/>
            <a:t>XXVIII Strażackie Śpasy</a:t>
          </a:r>
          <a:r>
            <a:rPr lang="pl-PL" sz="1200" kern="1200"/>
            <a:t>” – Ząb</a:t>
          </a:r>
          <a:endParaRPr lang="en-US" sz="1200" kern="1200"/>
        </a:p>
      </dsp:txBody>
      <dsp:txXfrm>
        <a:off x="460868" y="954372"/>
        <a:ext cx="1361198" cy="816719"/>
      </dsp:txXfrm>
    </dsp:sp>
    <dsp:sp modelId="{D13DC1CA-CF1C-4145-974D-A92EE642C410}">
      <dsp:nvSpPr>
        <dsp:cNvPr id="0" name=""/>
        <dsp:cNvSpPr/>
      </dsp:nvSpPr>
      <dsp:spPr>
        <a:xfrm>
          <a:off x="1958187" y="954372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„</a:t>
          </a:r>
          <a:r>
            <a:rPr lang="pl-PL" sz="1200" b="1" kern="1200"/>
            <a:t>XXV Wybór Cepra i Ceperki Roku</a:t>
          </a:r>
          <a:r>
            <a:rPr lang="pl-PL" sz="1200" kern="1200"/>
            <a:t>”- Białka Tatrzańska</a:t>
          </a:r>
          <a:endParaRPr lang="en-US" sz="1200" kern="1200"/>
        </a:p>
      </dsp:txBody>
      <dsp:txXfrm>
        <a:off x="1958187" y="954372"/>
        <a:ext cx="1361198" cy="816719"/>
      </dsp:txXfrm>
    </dsp:sp>
    <dsp:sp modelId="{4B6A37C8-564F-498A-A534-3E4821286002}">
      <dsp:nvSpPr>
        <dsp:cNvPr id="0" name=""/>
        <dsp:cNvSpPr/>
      </dsp:nvSpPr>
      <dsp:spPr>
        <a:xfrm>
          <a:off x="3455506" y="954372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„</a:t>
          </a:r>
          <a:r>
            <a:rPr lang="pl-PL" sz="1200" b="1" kern="1200"/>
            <a:t>XXV Wybór Harnasia Roku</a:t>
          </a:r>
          <a:r>
            <a:rPr lang="pl-PL" sz="1200" kern="1200"/>
            <a:t>” – Białka Tatrzańska</a:t>
          </a:r>
          <a:endParaRPr lang="en-US" sz="1200" kern="1200"/>
        </a:p>
      </dsp:txBody>
      <dsp:txXfrm>
        <a:off x="3455506" y="954372"/>
        <a:ext cx="1361198" cy="816719"/>
      </dsp:txXfrm>
    </dsp:sp>
    <dsp:sp modelId="{05F2614E-74DF-40BE-8A9F-4D716CD69CFF}">
      <dsp:nvSpPr>
        <dsp:cNvPr id="0" name=""/>
        <dsp:cNvSpPr/>
      </dsp:nvSpPr>
      <dsp:spPr>
        <a:xfrm>
          <a:off x="4952824" y="954372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Festyn Glycarowki „</a:t>
          </a:r>
          <a:r>
            <a:rPr lang="pl-PL" sz="1200" b="1" kern="1200"/>
            <a:t>IV Wybory Gaździny roku</a:t>
          </a:r>
          <a:r>
            <a:rPr lang="pl-PL" sz="1200" kern="1200"/>
            <a:t>” – Gliczarów</a:t>
          </a:r>
          <a:endParaRPr lang="en-US" sz="1200" kern="1200"/>
        </a:p>
      </dsp:txBody>
      <dsp:txXfrm>
        <a:off x="4952824" y="954372"/>
        <a:ext cx="1361198" cy="816719"/>
      </dsp:txXfrm>
    </dsp:sp>
    <dsp:sp modelId="{2DAF22D2-E8E4-49C3-A32D-04E9B11CE80F}">
      <dsp:nvSpPr>
        <dsp:cNvPr id="0" name=""/>
        <dsp:cNvSpPr/>
      </dsp:nvSpPr>
      <dsp:spPr>
        <a:xfrm>
          <a:off x="6450143" y="954372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„</a:t>
          </a:r>
          <a:r>
            <a:rPr lang="pl-PL" sz="1200" b="1" kern="1200"/>
            <a:t>Święto Lasu</a:t>
          </a:r>
          <a:r>
            <a:rPr lang="pl-PL" sz="1200" kern="1200"/>
            <a:t>”- Siwa Polana</a:t>
          </a:r>
          <a:endParaRPr lang="en-US" sz="1200" kern="1200"/>
        </a:p>
      </dsp:txBody>
      <dsp:txXfrm>
        <a:off x="6450143" y="954372"/>
        <a:ext cx="1361198" cy="816719"/>
      </dsp:txXfrm>
    </dsp:sp>
    <dsp:sp modelId="{6D5F3F24-FA7A-4E1F-8F55-6C9C20133B1F}">
      <dsp:nvSpPr>
        <dsp:cNvPr id="0" name=""/>
        <dsp:cNvSpPr/>
      </dsp:nvSpPr>
      <dsp:spPr>
        <a:xfrm>
          <a:off x="460868" y="1907211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„</a:t>
          </a:r>
          <a:r>
            <a:rPr lang="pl-PL" sz="1200" b="1" kern="1200"/>
            <a:t>Śpiskie Śpasy</a:t>
          </a:r>
          <a:r>
            <a:rPr lang="pl-PL" sz="1200" kern="1200"/>
            <a:t>” - XXII Festyn Czarnogórski - Czarnogóra</a:t>
          </a:r>
          <a:endParaRPr lang="en-US" sz="1200" kern="1200"/>
        </a:p>
      </dsp:txBody>
      <dsp:txXfrm>
        <a:off x="460868" y="1907211"/>
        <a:ext cx="1361198" cy="816719"/>
      </dsp:txXfrm>
    </dsp:sp>
    <dsp:sp modelId="{87D9BEE9-680D-4F4D-AA9F-D9851C96EDE1}">
      <dsp:nvSpPr>
        <dsp:cNvPr id="0" name=""/>
        <dsp:cNvSpPr/>
      </dsp:nvSpPr>
      <dsp:spPr>
        <a:xfrm>
          <a:off x="1958187" y="1907211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„</a:t>
          </a:r>
          <a:r>
            <a:rPr lang="pl-PL" sz="1200" b="1" kern="1200"/>
            <a:t>XXIV Dzień Misia Miodu i Bartnikó</a:t>
          </a:r>
          <a:r>
            <a:rPr lang="pl-PL" sz="1200" kern="1200"/>
            <a:t>w” – Poronin</a:t>
          </a:r>
          <a:endParaRPr lang="en-US" sz="1200" kern="1200"/>
        </a:p>
      </dsp:txBody>
      <dsp:txXfrm>
        <a:off x="1958187" y="1907211"/>
        <a:ext cx="1361198" cy="816719"/>
      </dsp:txXfrm>
    </dsp:sp>
    <dsp:sp modelId="{A0D54EAC-97DB-4B41-BEB4-67303150743A}">
      <dsp:nvSpPr>
        <dsp:cNvPr id="0" name=""/>
        <dsp:cNvSpPr/>
      </dsp:nvSpPr>
      <dsp:spPr>
        <a:xfrm>
          <a:off x="3455506" y="1907211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„</a:t>
          </a:r>
          <a:r>
            <a:rPr lang="pl-PL" sz="1200" b="1" kern="1200"/>
            <a:t>XXIV Dzień Pstrąga</a:t>
          </a:r>
          <a:r>
            <a:rPr lang="pl-PL" sz="1200" kern="1200"/>
            <a:t>” – Biały Dunajec</a:t>
          </a:r>
          <a:endParaRPr lang="en-US" sz="1200" kern="1200"/>
        </a:p>
      </dsp:txBody>
      <dsp:txXfrm>
        <a:off x="3455506" y="1907211"/>
        <a:ext cx="1361198" cy="816719"/>
      </dsp:txXfrm>
    </dsp:sp>
    <dsp:sp modelId="{49007901-05B6-4753-9A8A-CAC7BF16E813}">
      <dsp:nvSpPr>
        <dsp:cNvPr id="0" name=""/>
        <dsp:cNvSpPr/>
      </dsp:nvSpPr>
      <dsp:spPr>
        <a:xfrm>
          <a:off x="4952824" y="1907211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„</a:t>
          </a:r>
          <a:r>
            <a:rPr lang="pl-PL" sz="1200" b="1" kern="1200"/>
            <a:t>XIV Festyn Bacowski</a:t>
          </a:r>
          <a:r>
            <a:rPr lang="pl-PL" sz="1200" kern="1200"/>
            <a:t>”  Leśnica – Groń</a:t>
          </a:r>
          <a:endParaRPr lang="en-US" sz="1200" kern="1200"/>
        </a:p>
      </dsp:txBody>
      <dsp:txXfrm>
        <a:off x="4952824" y="1907211"/>
        <a:ext cx="1361198" cy="816719"/>
      </dsp:txXfrm>
    </dsp:sp>
    <dsp:sp modelId="{19346580-B5ED-4243-8535-D3E8202563CE}">
      <dsp:nvSpPr>
        <dsp:cNvPr id="0" name=""/>
        <dsp:cNvSpPr/>
      </dsp:nvSpPr>
      <dsp:spPr>
        <a:xfrm>
          <a:off x="6450143" y="1907211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„</a:t>
          </a:r>
          <a:r>
            <a:rPr lang="pl-PL" sz="1200" b="1" kern="1200"/>
            <a:t>XXII Wykopki w Dzianiszu</a:t>
          </a:r>
          <a:r>
            <a:rPr lang="pl-PL" sz="1200" kern="1200"/>
            <a:t>” - Dzianisz</a:t>
          </a:r>
          <a:endParaRPr lang="en-US" sz="1200" kern="1200"/>
        </a:p>
      </dsp:txBody>
      <dsp:txXfrm>
        <a:off x="6450143" y="1907211"/>
        <a:ext cx="1361198" cy="816719"/>
      </dsp:txXfrm>
    </dsp:sp>
    <dsp:sp modelId="{EDD58FAE-A7FD-4871-8A89-50931C541129}">
      <dsp:nvSpPr>
        <dsp:cNvPr id="0" name=""/>
        <dsp:cNvSpPr/>
      </dsp:nvSpPr>
      <dsp:spPr>
        <a:xfrm>
          <a:off x="3455506" y="2860050"/>
          <a:ext cx="1361198" cy="8167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/>
            <a:t>„</a:t>
          </a:r>
          <a:r>
            <a:rPr lang="pl-PL" sz="1200" b="1" kern="1200"/>
            <a:t>XXI Polaniarski Osod</a:t>
          </a:r>
          <a:r>
            <a:rPr lang="pl-PL" sz="1200" kern="1200"/>
            <a:t>” - Kościelisko</a:t>
          </a:r>
          <a:br>
            <a:rPr lang="pl-PL" sz="1200" kern="1200"/>
          </a:br>
          <a:endParaRPr lang="en-US" sz="1200" kern="1200"/>
        </a:p>
      </dsp:txBody>
      <dsp:txXfrm>
        <a:off x="3455506" y="2860050"/>
        <a:ext cx="1361198" cy="8167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FB970-815E-46E5-997A-03A4D47867DB}">
      <dsp:nvSpPr>
        <dsp:cNvPr id="0" name=""/>
        <dsp:cNvSpPr/>
      </dsp:nvSpPr>
      <dsp:spPr>
        <a:xfrm>
          <a:off x="0" y="76098"/>
          <a:ext cx="3448319" cy="8821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solidFill>
                <a:srgbClr val="FFFFFF"/>
              </a:solidFill>
              <a:latin typeface="Gill Sans MT" panose="020B0502020104020203"/>
              <a:ea typeface="+mn-ea"/>
              <a:cs typeface="+mn-cs"/>
            </a:rPr>
            <a:t>W ślad za ONZ Powiat</a:t>
          </a:r>
          <a:r>
            <a:rPr lang="pl-PL" sz="1300" kern="1200" dirty="0">
              <a:solidFill>
                <a:srgbClr val="FFFFFF"/>
              </a:solidFill>
              <a:ea typeface="+mn-ea"/>
              <a:cs typeface="+mn-cs"/>
            </a:rPr>
            <a:t> Tatrzański oficjalnie ogłosił rok 2026 „Rokiem Pasterstwa”, co znajdzie swoje odzwierciedlenie w programie Targów:</a:t>
          </a:r>
          <a:endParaRPr lang="en-US" sz="1300" kern="1200" dirty="0">
            <a:solidFill>
              <a:srgbClr val="FFFFFF"/>
            </a:solidFill>
            <a:ea typeface="+mn-ea"/>
            <a:cs typeface="+mn-cs"/>
          </a:endParaRPr>
        </a:p>
      </dsp:txBody>
      <dsp:txXfrm>
        <a:off x="43064" y="119162"/>
        <a:ext cx="3362191" cy="796052"/>
      </dsp:txXfrm>
    </dsp:sp>
    <dsp:sp modelId="{4F628BD8-8730-44B8-8FF9-D57E428D20C2}">
      <dsp:nvSpPr>
        <dsp:cNvPr id="0" name=""/>
        <dsp:cNvSpPr/>
      </dsp:nvSpPr>
      <dsp:spPr>
        <a:xfrm>
          <a:off x="0" y="995718"/>
          <a:ext cx="3448319" cy="8821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>
              <a:solidFill>
                <a:srgbClr val="FFFFFF"/>
              </a:solidFill>
              <a:ea typeface="+mn-ea"/>
              <a:cs typeface="+mn-cs"/>
            </a:rPr>
            <a:t>Szlak Oscypkowy:</a:t>
          </a:r>
          <a:r>
            <a:rPr lang="pl-PL" sz="1300" kern="1200">
              <a:solidFill>
                <a:srgbClr val="FFFFFF"/>
              </a:solidFill>
              <a:ea typeface="+mn-ea"/>
              <a:cs typeface="+mn-cs"/>
            </a:rPr>
            <a:t> Promocja szlaku oraz reaktywacja kultury wizytowania bacówek.</a:t>
          </a:r>
          <a:endParaRPr lang="en-US" sz="1300" kern="1200">
            <a:solidFill>
              <a:srgbClr val="FFFFFF"/>
            </a:solidFill>
            <a:ea typeface="+mn-ea"/>
            <a:cs typeface="+mn-cs"/>
          </a:endParaRPr>
        </a:p>
      </dsp:txBody>
      <dsp:txXfrm>
        <a:off x="43064" y="1038782"/>
        <a:ext cx="3362191" cy="796052"/>
      </dsp:txXfrm>
    </dsp:sp>
    <dsp:sp modelId="{2D2D766E-EC4A-48F3-A1CB-BAF29BAF6F06}">
      <dsp:nvSpPr>
        <dsp:cNvPr id="0" name=""/>
        <dsp:cNvSpPr/>
      </dsp:nvSpPr>
      <dsp:spPr>
        <a:xfrm>
          <a:off x="0" y="1915338"/>
          <a:ext cx="3448319" cy="8821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>
              <a:solidFill>
                <a:srgbClr val="FFFFFF"/>
              </a:solidFill>
              <a:ea typeface="+mn-ea"/>
              <a:cs typeface="+mn-cs"/>
            </a:rPr>
            <a:t>Ochrona dziedzictwa:</a:t>
          </a:r>
          <a:r>
            <a:rPr lang="pl-PL" sz="1300" kern="1200">
              <a:solidFill>
                <a:srgbClr val="FFFFFF"/>
              </a:solidFill>
              <a:ea typeface="+mn-ea"/>
              <a:cs typeface="+mn-cs"/>
            </a:rPr>
            <a:t> Walka o autentyczność – zapewnienie dostępu do prawdziwego oscypka, bundzu i </a:t>
          </a:r>
          <a:r>
            <a:rPr lang="pl-PL" sz="1300" kern="1200" err="1">
              <a:solidFill>
                <a:srgbClr val="FFFFFF"/>
              </a:solidFill>
              <a:ea typeface="+mn-ea"/>
              <a:cs typeface="+mn-cs"/>
            </a:rPr>
            <a:t>redykołki</a:t>
          </a:r>
          <a:r>
            <a:rPr lang="pl-PL" sz="1300" kern="1200">
              <a:solidFill>
                <a:srgbClr val="FFFFFF"/>
              </a:solidFill>
              <a:ea typeface="+mn-ea"/>
              <a:cs typeface="+mn-cs"/>
            </a:rPr>
            <a:t> wytwarzanych tradycyjnymi metodami na hali.</a:t>
          </a:r>
          <a:endParaRPr lang="en-US" sz="1300" kern="1200">
            <a:solidFill>
              <a:srgbClr val="FFFFFF"/>
            </a:solidFill>
            <a:ea typeface="+mn-ea"/>
            <a:cs typeface="+mn-cs"/>
          </a:endParaRPr>
        </a:p>
      </dsp:txBody>
      <dsp:txXfrm>
        <a:off x="43064" y="1958402"/>
        <a:ext cx="3362191" cy="796052"/>
      </dsp:txXfrm>
    </dsp:sp>
    <dsp:sp modelId="{494D3D10-4267-4F9C-ABDF-AFB593246A3E}">
      <dsp:nvSpPr>
        <dsp:cNvPr id="0" name=""/>
        <dsp:cNvSpPr/>
      </dsp:nvSpPr>
      <dsp:spPr>
        <a:xfrm>
          <a:off x="0" y="2834958"/>
          <a:ext cx="3448319" cy="8821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>
              <a:solidFill>
                <a:srgbClr val="FFFFFF"/>
              </a:solidFill>
              <a:ea typeface="+mn-ea"/>
              <a:cs typeface="+mn-cs"/>
            </a:rPr>
            <a:t>Wsparcie dla zawodów ginących:</a:t>
          </a:r>
          <a:r>
            <a:rPr lang="pl-PL" sz="1300" kern="1200">
              <a:solidFill>
                <a:srgbClr val="FFFFFF"/>
              </a:solidFill>
              <a:ea typeface="+mn-ea"/>
              <a:cs typeface="+mn-cs"/>
            </a:rPr>
            <a:t> Budowanie pomostu między współczesnym konsumentem a pracą baców i juhasów</a:t>
          </a:r>
          <a:endParaRPr lang="en-US" sz="1300" kern="1200">
            <a:solidFill>
              <a:srgbClr val="FFFFFF"/>
            </a:solidFill>
            <a:ea typeface="+mn-ea"/>
            <a:cs typeface="+mn-cs"/>
          </a:endParaRPr>
        </a:p>
      </dsp:txBody>
      <dsp:txXfrm>
        <a:off x="43064" y="2878022"/>
        <a:ext cx="3362191" cy="7960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6220A-19E9-49A4-8121-8F4965F79FA6}">
      <dsp:nvSpPr>
        <dsp:cNvPr id="0" name=""/>
        <dsp:cNvSpPr/>
      </dsp:nvSpPr>
      <dsp:spPr>
        <a:xfrm>
          <a:off x="0" y="35146"/>
          <a:ext cx="5418806" cy="15607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/>
            <a:t>Tatrzańska Agencja Rozwoju, Promocji i Kultury ma pełnić rolę koordynatora bogatego programu wydarzeń wspierających proces terapeutyczny:</a:t>
          </a:r>
          <a:endParaRPr lang="en-US" sz="2300" kern="1200"/>
        </a:p>
      </dsp:txBody>
      <dsp:txXfrm>
        <a:off x="76191" y="111337"/>
        <a:ext cx="5266424" cy="1408398"/>
      </dsp:txXfrm>
    </dsp:sp>
    <dsp:sp modelId="{FB16B661-DA53-48D5-8588-770E33D0F816}">
      <dsp:nvSpPr>
        <dsp:cNvPr id="0" name=""/>
        <dsp:cNvSpPr/>
      </dsp:nvSpPr>
      <dsp:spPr>
        <a:xfrm>
          <a:off x="0" y="1595926"/>
          <a:ext cx="5418806" cy="204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047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800" kern="1200"/>
            <a:t>Ścisła współpraca ze Szpitalem Powiatowym w Zakopanem, lokalnymi OPS-ami, GOK-ami oraz instytucjami kultury, takimi jak Teatr Lalek „Rabcio”.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1800" kern="1200"/>
            <a:t>Agencja będzie koordynować organizację warsztatów i zajęć terapeutyczne, pikników rodzinnych, spotkań profilaktycznych oraz kampanii edukacyjnych zwiększających świadomość społeczną na temat zdrowia psychicznego.</a:t>
          </a:r>
          <a:endParaRPr lang="en-US" sz="1800" kern="1200"/>
        </a:p>
      </dsp:txBody>
      <dsp:txXfrm>
        <a:off x="0" y="1595926"/>
        <a:ext cx="5418806" cy="20472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0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51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67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24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4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5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9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0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1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2823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microsoft.com/office/2018/10/relationships/comments" Target="../comments/modernComment_103_34CED3CE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b="1" dirty="0"/>
              <a:t>Tatrzańska Agencja Rozwoju, Promocji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b="1" dirty="0"/>
              <a:t>Plan działań na rok 2026</a:t>
            </a:r>
            <a:endParaRPr lang="pl-PL" dirty="0"/>
          </a:p>
        </p:txBody>
      </p:sp>
      <p:pic>
        <p:nvPicPr>
          <p:cNvPr id="6" name="Obraz 5" descr="Obraz zawierający tekst, logo, symbol, Czcionka&#10;&#10;Zawartość wygenerowana przez AI może być niepoprawna.">
            <a:extLst>
              <a:ext uri="{FF2B5EF4-FFF2-40B4-BE49-F238E27FC236}">
                <a16:creationId xmlns:a16="http://schemas.microsoft.com/office/drawing/2014/main" id="{7C5F057C-18B0-EB8B-9101-614174159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71" y="2790643"/>
            <a:ext cx="7163382" cy="4025147"/>
          </a:xfrm>
          <a:prstGeom prst="rect">
            <a:avLst/>
          </a:prstGeom>
        </p:spPr>
      </p:pic>
      <p:pic>
        <p:nvPicPr>
          <p:cNvPr id="7" name="Obraz 6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77004B6C-2491-CA13-777A-C2BBA938C2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0"/>
          <a:stretch>
            <a:fillRect/>
          </a:stretch>
        </p:blipFill>
        <p:spPr>
          <a:xfrm>
            <a:off x="7734940" y="680565"/>
            <a:ext cx="854954" cy="106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8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8595" y="702155"/>
            <a:ext cx="3470246" cy="126971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2000" b="1" dirty="0">
                <a:solidFill>
                  <a:schemeClr val="tx1"/>
                </a:solidFill>
                <a:highlight>
                  <a:srgbClr val="800000"/>
                </a:highlight>
              </a:rPr>
              <a:t>XXV Tatrzańskie Wici</a:t>
            </a:r>
            <a:br>
              <a:rPr lang="pl-PL" sz="2000" dirty="0">
                <a:highlight>
                  <a:srgbClr val="800000"/>
                </a:highlight>
              </a:rPr>
            </a:br>
            <a:endParaRPr lang="pl-PL" sz="2000">
              <a:solidFill>
                <a:schemeClr val="tx2"/>
              </a:solidFill>
              <a:highlight>
                <a:srgbClr val="800000"/>
              </a:highlight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965" y="457200"/>
            <a:ext cx="2633424" cy="9143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429" y="1600031"/>
            <a:ext cx="3491412" cy="511615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l-PL" sz="1600" b="1" dirty="0"/>
              <a:t>XXV Tatrzańskie Wici</a:t>
            </a:r>
            <a:r>
              <a:rPr lang="pl-PL" sz="1600" dirty="0"/>
              <a:t> to wyjątkowy, jubileuszowy cykl letnich imprez plenerowych, który na stałe wpisał się w kalendarz najważniejszych wydarzeń kulturalnych regionu. Wydarzenie to odbywa się corocznie na terenie wszystkich gmin wchodzących w skład Powiatu Tatrzańskiego, stanowiąc serce letniej promocji Podhala.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600" dirty="0"/>
              <a:t>Głównym celem "Tatrzańskich Wici" jest integracja społeczności lokalnej oraz prezentacja autentycznego dziedzictwa Podhala w przystępnej, widowiskowej formie plenerowej.</a:t>
            </a:r>
            <a:endParaRPr lang="pl-PL" dirty="0"/>
          </a:p>
          <a:p>
            <a:pPr marL="305435" indent="-305435">
              <a:lnSpc>
                <a:spcPct val="90000"/>
              </a:lnSpc>
            </a:pPr>
            <a:endParaRPr lang="pl-PL" sz="1300" dirty="0"/>
          </a:p>
        </p:txBody>
      </p:sp>
      <p:pic>
        <p:nvPicPr>
          <p:cNvPr id="7" name="Obraz 6" descr="Zdjęcie artykułu - Za nami XVIII Festyn Bacowski">
            <a:extLst>
              <a:ext uri="{FF2B5EF4-FFF2-40B4-BE49-F238E27FC236}">
                <a16:creationId xmlns:a16="http://schemas.microsoft.com/office/drawing/2014/main" id="{728FBBF6-D72F-5771-50C7-B94381509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472" y="1340409"/>
            <a:ext cx="4479954" cy="3922605"/>
          </a:xfrm>
          <a:prstGeom prst="rect">
            <a:avLst/>
          </a:prstGeom>
        </p:spPr>
      </p:pic>
      <p:pic>
        <p:nvPicPr>
          <p:cNvPr id="12" name="Obraz 11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97E09122-7EF5-6BFB-650D-5E36FC8776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0"/>
          <a:stretch>
            <a:fillRect/>
          </a:stretch>
        </p:blipFill>
        <p:spPr>
          <a:xfrm>
            <a:off x="3181989" y="170133"/>
            <a:ext cx="854954" cy="1064475"/>
          </a:xfrm>
          <a:prstGeom prst="rect">
            <a:avLst/>
          </a:prstGeom>
        </p:spPr>
      </p:pic>
      <p:pic>
        <p:nvPicPr>
          <p:cNvPr id="14" name="Obraz 13" descr="Obraz zawierający tekst, logo, symbol, Czcionka&#10;&#10;Zawartość wygenerowana przez AI może być niepoprawna.">
            <a:extLst>
              <a:ext uri="{FF2B5EF4-FFF2-40B4-BE49-F238E27FC236}">
                <a16:creationId xmlns:a16="http://schemas.microsoft.com/office/drawing/2014/main" id="{1803481E-5531-625A-1823-3BC44CF13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171" y="250643"/>
            <a:ext cx="2168049" cy="12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72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EA97CA5D-BCDD-4F61-B77F-34068368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Obraz 59" descr="Obraz zawierający ubrania, osoba, sport, Taniec&#10;&#10;Zawartość wygenerowana przez AI może być niepoprawna.">
            <a:extLst>
              <a:ext uri="{FF2B5EF4-FFF2-40B4-BE49-F238E27FC236}">
                <a16:creationId xmlns:a16="http://schemas.microsoft.com/office/drawing/2014/main" id="{574300FA-9B23-FE85-A341-B3EC03463D0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l="8445" r="2554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BB80117C-7F39-43C5-86D0-1B3E99AB5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r>
              <a:rPr lang="pl-PL" sz="1500" dirty="0">
                <a:solidFill>
                  <a:srgbClr val="FFFFFF"/>
                </a:solidFill>
              </a:rPr>
              <a:t>Cykl będzie trwał przez całe lato (od lipca do września) i składa się z szesnastu odrębnych wydarzeń. Do stałych punktów programu wchodzących w skład Tatrzańskich Wici należą:</a:t>
            </a:r>
            <a:endParaRPr lang="pl-PL" dirty="0"/>
          </a:p>
          <a:p>
            <a:pPr>
              <a:lnSpc>
                <a:spcPct val="90000"/>
              </a:lnSpc>
            </a:pPr>
            <a:endParaRPr lang="pl-PL" sz="1500" dirty="0">
              <a:solidFill>
                <a:srgbClr val="FFFFFF"/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A9BB93-2DF4-4EFD-94C3-A0CC895CD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4900" y="453643"/>
            <a:ext cx="8474200" cy="98554"/>
            <a:chOff x="446534" y="453643"/>
            <a:chExt cx="11298933" cy="9855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0B3C702-83B2-4274-BF5A-C42475E280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B7BEE93-7680-4E07-8B35-53D4D53F2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626784A-218C-4257-AC79-DD5BC6EF9A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aphicFrame>
        <p:nvGraphicFramePr>
          <p:cNvPr id="19" name="Symbol zastępczy zawartości 2">
            <a:extLst>
              <a:ext uri="{FF2B5EF4-FFF2-40B4-BE49-F238E27FC236}">
                <a16:creationId xmlns:a16="http://schemas.microsoft.com/office/drawing/2014/main" id="{EB63D29F-ECDF-7B33-6903-B003DB9EF8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6756220"/>
              </p:ext>
            </p:extLst>
          </p:nvPr>
        </p:nvGraphicFramePr>
        <p:xfrm>
          <a:off x="435894" y="2180496"/>
          <a:ext cx="8272211" cy="3678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" name="Obraz 101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1678BBBC-1CB2-6421-6BF6-DEA25ABB868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010"/>
          <a:stretch>
            <a:fillRect/>
          </a:stretch>
        </p:blipFill>
        <p:spPr>
          <a:xfrm>
            <a:off x="8022421" y="5564747"/>
            <a:ext cx="854954" cy="1064475"/>
          </a:xfrm>
          <a:prstGeom prst="rect">
            <a:avLst/>
          </a:prstGeom>
        </p:spPr>
      </p:pic>
      <p:pic>
        <p:nvPicPr>
          <p:cNvPr id="104" name="Obraz 103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7F818E29-7F96-C1D5-FCF1-9D719872BD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4952" y="5382473"/>
            <a:ext cx="2277275" cy="12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koncert, instrument muzyczny, osob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78918555-DE95-1412-09C9-AB27EE566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56" y="1569772"/>
            <a:ext cx="2605979" cy="176332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42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 descr="Obraz zawierający osoba, na wolnym powietrzu, ubrania, drzewo&#10;&#10;Zawartość wygenerowana przez AI może być niepoprawna.">
            <a:extLst>
              <a:ext uri="{FF2B5EF4-FFF2-40B4-BE49-F238E27FC236}">
                <a16:creationId xmlns:a16="http://schemas.microsoft.com/office/drawing/2014/main" id="{7590F171-BA1E-3632-0C8E-C194D6F20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666" y="1562009"/>
            <a:ext cx="2653008" cy="1770882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9694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braz zawierający ubrania, na wolnym powietrzu, osoba, roślina&#10;&#10;Zawartość wygenerowana przez AI może być niepoprawna.">
            <a:extLst>
              <a:ext uri="{FF2B5EF4-FFF2-40B4-BE49-F238E27FC236}">
                <a16:creationId xmlns:a16="http://schemas.microsoft.com/office/drawing/2014/main" id="{601FC4E6-1879-1C6A-5F18-8F5CF34C9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707" y="1575731"/>
            <a:ext cx="2637840" cy="1760758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BA7E0C8-D99D-9BBA-0CCE-167CB1F8C53A}"/>
              </a:ext>
            </a:extLst>
          </p:cNvPr>
          <p:cNvSpPr txBox="1"/>
          <p:nvPr/>
        </p:nvSpPr>
        <p:spPr>
          <a:xfrm>
            <a:off x="3349318" y="650819"/>
            <a:ext cx="244391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/>
              <a:t>Wybory </a:t>
            </a:r>
            <a:r>
              <a:rPr lang="pl-PL" dirty="0" err="1"/>
              <a:t>Nośwarniyjsyj</a:t>
            </a:r>
            <a:r>
              <a:rPr lang="pl-PL"/>
              <a:t> </a:t>
            </a:r>
            <a:r>
              <a:rPr lang="pl-PL" dirty="0" err="1"/>
              <a:t>Górolecki</a:t>
            </a:r>
            <a:endParaRPr lang="pl-PL" dirty="0"/>
          </a:p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C8AF04E-58C4-A56F-E1AA-E30783F1372A}"/>
              </a:ext>
            </a:extLst>
          </p:cNvPr>
          <p:cNvSpPr txBox="1"/>
          <p:nvPr/>
        </p:nvSpPr>
        <p:spPr>
          <a:xfrm>
            <a:off x="329075" y="584685"/>
            <a:ext cx="265028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/>
              <a:t>Dzień Misia Miodu i Bartników</a:t>
            </a:r>
          </a:p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EB27E85-6265-6F04-00A3-FC1139E83EAB}"/>
              </a:ext>
            </a:extLst>
          </p:cNvPr>
          <p:cNvSpPr txBox="1"/>
          <p:nvPr/>
        </p:nvSpPr>
        <p:spPr>
          <a:xfrm>
            <a:off x="6173963" y="654982"/>
            <a:ext cx="26430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/>
              <a:t>Dzień Pstrąga </a:t>
            </a:r>
          </a:p>
          <a:p>
            <a:pPr algn="ctr"/>
            <a:endParaRPr lang="pl-PL" dirty="0"/>
          </a:p>
        </p:txBody>
      </p:sp>
      <p:pic>
        <p:nvPicPr>
          <p:cNvPr id="10" name="Obraz 9" descr="Obraz zawierający na wolnym powietrzu, koło, pojazd, Pojazd lądowy&#10;&#10;Zawartość wygenerowana przez AI może być niepoprawna.">
            <a:extLst>
              <a:ext uri="{FF2B5EF4-FFF2-40B4-BE49-F238E27FC236}">
                <a16:creationId xmlns:a16="http://schemas.microsoft.com/office/drawing/2014/main" id="{E61C09CB-1949-3694-419F-1F955E429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81" y="3519625"/>
            <a:ext cx="2613315" cy="1758385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4CA228-EB09-A90F-E5FB-7B1FF6CD915D}"/>
              </a:ext>
            </a:extLst>
          </p:cNvPr>
          <p:cNvSpPr txBox="1"/>
          <p:nvPr/>
        </p:nvSpPr>
        <p:spPr>
          <a:xfrm>
            <a:off x="320387" y="5593772"/>
            <a:ext cx="26150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/>
              <a:t>Festyn </a:t>
            </a:r>
            <a:r>
              <a:rPr lang="pl-PL" err="1"/>
              <a:t>Stasikowiański</a:t>
            </a:r>
            <a:endParaRPr lang="pl-PL"/>
          </a:p>
          <a:p>
            <a:pPr algn="ctr"/>
            <a:endParaRPr lang="pl-PL" dirty="0"/>
          </a:p>
        </p:txBody>
      </p:sp>
      <p:pic>
        <p:nvPicPr>
          <p:cNvPr id="14" name="Obraz 13" descr="Obraz zawierający na wolnym powietrzu, drzewo, ziemia, żywy inwentarz&#10;&#10;Zawartość wygenerowana przez AI może być niepoprawna.">
            <a:extLst>
              <a:ext uri="{FF2B5EF4-FFF2-40B4-BE49-F238E27FC236}">
                <a16:creationId xmlns:a16="http://schemas.microsoft.com/office/drawing/2014/main" id="{4993E39C-C5CA-B34A-8BAB-CDA91B357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3695" y="3511824"/>
            <a:ext cx="2665267" cy="1773988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965F37C-F3D3-EDD6-6EDF-F281DC5AFD8D}"/>
              </a:ext>
            </a:extLst>
          </p:cNvPr>
          <p:cNvSpPr txBox="1"/>
          <p:nvPr/>
        </p:nvSpPr>
        <p:spPr>
          <a:xfrm>
            <a:off x="3169226" y="5593772"/>
            <a:ext cx="28055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 err="1"/>
              <a:t>Polaniarski</a:t>
            </a:r>
            <a:r>
              <a:rPr lang="pl-PL" dirty="0"/>
              <a:t> </a:t>
            </a:r>
            <a:r>
              <a:rPr lang="pl-PL" dirty="0" err="1"/>
              <a:t>Osod</a:t>
            </a:r>
            <a:endParaRPr lang="pl-PL"/>
          </a:p>
          <a:p>
            <a:pPr algn="ctr"/>
            <a:endParaRPr lang="pl-PL" dirty="0"/>
          </a:p>
        </p:txBody>
      </p:sp>
      <p:pic>
        <p:nvPicPr>
          <p:cNvPr id="16" name="Obraz 15" descr="Obraz zawierający na wolnym powietrzu, trawa, osoba, ubrania&#10;&#10;Zawartość wygenerowana przez AI może być niepoprawna.">
            <a:extLst>
              <a:ext uri="{FF2B5EF4-FFF2-40B4-BE49-F238E27FC236}">
                <a16:creationId xmlns:a16="http://schemas.microsoft.com/office/drawing/2014/main" id="{F76E6A40-51CC-7422-8713-E773B59624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468" y="3509252"/>
            <a:ext cx="2656610" cy="1770473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843BE67-E34F-DBC7-C851-15D5CB3C5C4F}"/>
              </a:ext>
            </a:extLst>
          </p:cNvPr>
          <p:cNvSpPr txBox="1"/>
          <p:nvPr/>
        </p:nvSpPr>
        <p:spPr>
          <a:xfrm>
            <a:off x="6173931" y="5593773"/>
            <a:ext cx="26496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/>
              <a:t>Wykopki w </a:t>
            </a:r>
            <a:r>
              <a:rPr lang="pl-PL" dirty="0" err="1"/>
              <a:t>Dzianiszu</a:t>
            </a:r>
            <a:endParaRPr lang="pl-PL" dirty="0"/>
          </a:p>
          <a:p>
            <a:pPr algn="l"/>
            <a:endParaRPr lang="pl-PL" dirty="0"/>
          </a:p>
        </p:txBody>
      </p:sp>
      <p:pic>
        <p:nvPicPr>
          <p:cNvPr id="19" name="Obraz 18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A04B0D44-DE79-AD8B-1858-820DDDCFC5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010"/>
          <a:stretch>
            <a:fillRect/>
          </a:stretch>
        </p:blipFill>
        <p:spPr>
          <a:xfrm>
            <a:off x="8160967" y="5971724"/>
            <a:ext cx="655795" cy="882635"/>
          </a:xfrm>
          <a:prstGeom prst="rect">
            <a:avLst/>
          </a:prstGeom>
        </p:spPr>
      </p:pic>
      <p:pic>
        <p:nvPicPr>
          <p:cNvPr id="21" name="Obraz 20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4086B90-B525-B385-2F52-BCBF177FEC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6793" y="5789450"/>
            <a:ext cx="2277275" cy="12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0271" y="457200"/>
            <a:ext cx="3758184" cy="914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braz 4" descr="Zdjęcie artykułu - 𝗭𝗼𝘀𝘁𝗮𝗻́ 𝗣𝗮𝗿𝘁𝗻𝗲𝗿𝗲𝗺/ 𝗦𝗽𝗼𝗻𝘀𝗼𝗿𝗲𝗺 𝗫𝗩𝗜𝗜 𝗘𝘂𝗿𝗼𝗽𝗲𝗷𝘀𝗸𝗶𝗰𝗵 𝗧𝗮𝗿𝗴𝗼́𝘄 𝗣𝗿𝗼𝗱𝘂𝗸𝘁𝗼́𝘄 𝗥𝗲𝗴𝗶𝗼𝗻𝗮𝗹𝗻𝘆𝗰𝗵!">
            <a:extLst>
              <a:ext uri="{FF2B5EF4-FFF2-40B4-BE49-F238E27FC236}">
                <a16:creationId xmlns:a16="http://schemas.microsoft.com/office/drawing/2014/main" id="{A6E34121-390A-7678-976D-67DE143FC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77" y="1475592"/>
            <a:ext cx="4107281" cy="41072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0843" y="601200"/>
            <a:ext cx="3757041" cy="57893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55204" y="938022"/>
            <a:ext cx="3448319" cy="118872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2200" b="1" dirty="0">
                <a:solidFill>
                  <a:schemeClr val="tx1"/>
                </a:solidFill>
              </a:rPr>
              <a:t>XVII Europejskie Targi Produktów Regionalnych </a:t>
            </a:r>
            <a:endParaRPr lang="pl-PL" sz="2200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55204" y="2340864"/>
            <a:ext cx="3448319" cy="379323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l-PL" sz="1700" b="1" dirty="0">
                <a:solidFill>
                  <a:schemeClr val="tx1"/>
                </a:solidFill>
              </a:rPr>
              <a:t>Europejskie Targi Produktów Regionalnych</a:t>
            </a:r>
            <a:r>
              <a:rPr lang="pl-PL" sz="1700" dirty="0">
                <a:solidFill>
                  <a:schemeClr val="tx1"/>
                </a:solidFill>
              </a:rPr>
              <a:t> to jedno z kluczowych i największych wydarzeń wystawienniczych organizowanych przez Tatrzańską Agencję, odbywające się cyklicznie w sierpniu na Równi Krupowej w Zakopanem.</a:t>
            </a:r>
            <a:endParaRPr lang="pl-PL"/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700" dirty="0">
                <a:solidFill>
                  <a:schemeClr val="tx1"/>
                </a:solidFill>
              </a:rPr>
              <a:t>Głównym celem Targów jest promocja tradycyjnych wyrobów lokalnych pochodzących z różnych zakątków Polski i Europy. Wydarzenie ma na celu przybliżenie tradycji i historii regionu, a także zachęcanie do poznawania kultury poprzez kuchnię.</a:t>
            </a:r>
            <a:endParaRPr lang="pl-PL" sz="1700" b="1" dirty="0">
              <a:solidFill>
                <a:schemeClr val="tx1"/>
              </a:solidFill>
            </a:endParaRPr>
          </a:p>
        </p:txBody>
      </p:sp>
      <p:pic>
        <p:nvPicPr>
          <p:cNvPr id="11" name="Obraz 10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139662AE-A4D4-CC63-620B-EC5C12A7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99" y="5764801"/>
            <a:ext cx="2277275" cy="1251949"/>
          </a:xfrm>
          <a:prstGeom prst="rect">
            <a:avLst/>
          </a:prstGeom>
        </p:spPr>
      </p:pic>
      <p:pic>
        <p:nvPicPr>
          <p:cNvPr id="15" name="Obraz 14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B07006F9-50FB-1CD1-D884-47E53F9FA4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10"/>
          <a:stretch>
            <a:fillRect/>
          </a:stretch>
        </p:blipFill>
        <p:spPr>
          <a:xfrm>
            <a:off x="113020" y="5604573"/>
            <a:ext cx="854954" cy="106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62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0401440-1DC9-4C9E-A3BA-4DECEEB4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https://produkty-regionalne.eu/images/slajder/2025/03/strefa-rekodziela_2.jpg">
            <a:extLst>
              <a:ext uri="{FF2B5EF4-FFF2-40B4-BE49-F238E27FC236}">
                <a16:creationId xmlns:a16="http://schemas.microsoft.com/office/drawing/2014/main" id="{6CBABE5C-ED88-6BFD-BB29-BA50341CB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25" y="848435"/>
            <a:ext cx="8476488" cy="30939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5425" y="4219240"/>
            <a:ext cx="8476488" cy="9499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5425" y="4359623"/>
            <a:ext cx="8477720" cy="2051143"/>
          </a:xfrm>
          <a:prstGeom prst="rect">
            <a:avLst/>
          </a:prstGeom>
          <a:solidFill>
            <a:schemeClr val="tx2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9700" y="4596992"/>
            <a:ext cx="2515074" cy="1607013"/>
          </a:xfrm>
        </p:spPr>
        <p:txBody>
          <a:bodyPr anchor="ctr">
            <a:normAutofit/>
          </a:bodyPr>
          <a:lstStyle/>
          <a:p>
            <a:pPr algn="ctr"/>
            <a:r>
              <a:rPr lang="pl-PL" sz="2400" b="1" dirty="0"/>
              <a:t>Strefy tematyczne: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03618" y="4596992"/>
            <a:ext cx="5430682" cy="1607012"/>
          </a:xfrm>
        </p:spPr>
        <p:txBody>
          <a:bodyPr>
            <a:normAutofit/>
          </a:bodyPr>
          <a:lstStyle/>
          <a:p>
            <a:pPr marL="305435" indent="-305435" algn="just">
              <a:lnSpc>
                <a:spcPct val="90000"/>
              </a:lnSpc>
              <a:buFont typeface="Wingdings" panose="05020102010507070707" pitchFamily="18" charset="2"/>
              <a:buChar char="v"/>
            </a:pPr>
            <a:endParaRPr lang="pl-PL" sz="1400" b="1">
              <a:solidFill>
                <a:schemeClr val="bg1"/>
              </a:solidFill>
            </a:endParaRPr>
          </a:p>
          <a:p>
            <a:pPr marL="305435" indent="-305435" algn="just">
              <a:lnSpc>
                <a:spcPct val="90000"/>
              </a:lnSpc>
              <a:buFont typeface="Wingdings" panose="05020102010507070707" pitchFamily="18" charset="2"/>
              <a:buChar char="v"/>
            </a:pPr>
            <a:r>
              <a:rPr lang="pl-PL" sz="1400" b="1">
                <a:solidFill>
                  <a:schemeClr val="bg1"/>
                </a:solidFill>
              </a:rPr>
              <a:t>Rolno-spożywcza:</a:t>
            </a:r>
            <a:r>
              <a:rPr lang="pl-PL" sz="1400">
                <a:solidFill>
                  <a:schemeClr val="bg1"/>
                </a:solidFill>
              </a:rPr>
              <a:t> wyjątkowe smaki prosto od producentów.</a:t>
            </a:r>
          </a:p>
          <a:p>
            <a:pPr marL="305435" indent="-305435" algn="just">
              <a:lnSpc>
                <a:spcPct val="90000"/>
              </a:lnSpc>
              <a:buFont typeface="Wingdings" panose="05020102010507070707" pitchFamily="18" charset="2"/>
              <a:buChar char="v"/>
            </a:pPr>
            <a:r>
              <a:rPr lang="pl-PL" sz="1400" b="1">
                <a:solidFill>
                  <a:schemeClr val="bg1"/>
                </a:solidFill>
              </a:rPr>
              <a:t>Kosmetyczna:</a:t>
            </a:r>
            <a:r>
              <a:rPr lang="pl-PL" sz="1400">
                <a:solidFill>
                  <a:schemeClr val="bg1"/>
                </a:solidFill>
              </a:rPr>
              <a:t> natura i ekologia w pielęgnacji.</a:t>
            </a:r>
          </a:p>
          <a:p>
            <a:pPr marL="305435" indent="-305435" algn="just">
              <a:lnSpc>
                <a:spcPct val="90000"/>
              </a:lnSpc>
              <a:buFont typeface="Wingdings" panose="05020102010507070707" pitchFamily="18" charset="2"/>
              <a:buChar char="v"/>
            </a:pPr>
            <a:r>
              <a:rPr lang="pl-PL" sz="1400" b="1">
                <a:solidFill>
                  <a:schemeClr val="bg1"/>
                </a:solidFill>
              </a:rPr>
              <a:t>Rękodzielnicza:</a:t>
            </a:r>
            <a:r>
              <a:rPr lang="pl-PL" sz="1400">
                <a:solidFill>
                  <a:schemeClr val="bg1"/>
                </a:solidFill>
              </a:rPr>
              <a:t> autentyczne dzieła twórców ludowych.</a:t>
            </a:r>
          </a:p>
          <a:p>
            <a:pPr marL="305435" indent="-305435" algn="just">
              <a:lnSpc>
                <a:spcPct val="90000"/>
              </a:lnSpc>
              <a:buFont typeface="Wingdings" panose="05020102010507070707" pitchFamily="18" charset="2"/>
              <a:buChar char="v"/>
            </a:pPr>
            <a:r>
              <a:rPr lang="pl-PL" sz="1400" b="1">
                <a:solidFill>
                  <a:schemeClr val="bg1"/>
                </a:solidFill>
              </a:rPr>
              <a:t>Gastronomiczna:</a:t>
            </a:r>
            <a:r>
              <a:rPr lang="pl-PL" sz="1400">
                <a:solidFill>
                  <a:schemeClr val="bg1"/>
                </a:solidFill>
              </a:rPr>
              <a:t> tradycyjne receptury serwowane na miejscu</a:t>
            </a:r>
          </a:p>
          <a:p>
            <a:pPr marL="305435" indent="-305435">
              <a:lnSpc>
                <a:spcPct val="90000"/>
              </a:lnSpc>
              <a:buFont typeface="Wingdings" panose="05020102010507070707" pitchFamily="18" charset="2"/>
              <a:buChar char="v"/>
            </a:pPr>
            <a:endParaRPr lang="pl-PL" sz="1400">
              <a:solidFill>
                <a:schemeClr val="bg1"/>
              </a:solidFill>
            </a:endParaRPr>
          </a:p>
        </p:txBody>
      </p:sp>
      <p:pic>
        <p:nvPicPr>
          <p:cNvPr id="6" name="Obraz 5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D97D164C-B326-3C0D-9987-0F5882E5E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0"/>
          <a:stretch>
            <a:fillRect/>
          </a:stretch>
        </p:blipFill>
        <p:spPr>
          <a:xfrm>
            <a:off x="8229514" y="28963"/>
            <a:ext cx="576175" cy="753835"/>
          </a:xfrm>
          <a:prstGeom prst="rect">
            <a:avLst/>
          </a:prstGeom>
        </p:spPr>
      </p:pic>
      <p:pic>
        <p:nvPicPr>
          <p:cNvPr id="8" name="Obraz 7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B75781D3-50EF-6488-92E1-7A575AB56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383" y="-224997"/>
            <a:ext cx="2277275" cy="12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0271" y="457200"/>
            <a:ext cx="3758184" cy="914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braz 4" descr="Zdjęcie artykułu - XX Polaniarski Osod ">
            <a:extLst>
              <a:ext uri="{FF2B5EF4-FFF2-40B4-BE49-F238E27FC236}">
                <a16:creationId xmlns:a16="http://schemas.microsoft.com/office/drawing/2014/main" id="{93065E5E-143F-2961-7598-6D42228555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09" t="14958" r="3899" b="36149"/>
          <a:stretch>
            <a:fillRect/>
          </a:stretch>
        </p:blipFill>
        <p:spPr>
          <a:xfrm>
            <a:off x="540477" y="1939549"/>
            <a:ext cx="4112997" cy="3058875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0843" y="601200"/>
            <a:ext cx="3757041" cy="57893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55204" y="938022"/>
            <a:ext cx="3448319" cy="118872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2600" b="1" dirty="0">
                <a:solidFill>
                  <a:schemeClr val="tx1"/>
                </a:solidFill>
              </a:rPr>
              <a:t>Rok Pasterstwa w Powiecie Tatrzańskim</a:t>
            </a:r>
            <a:endParaRPr lang="pl-PL"/>
          </a:p>
        </p:txBody>
      </p:sp>
      <p:graphicFrame>
        <p:nvGraphicFramePr>
          <p:cNvPr id="17" name="Symbol zastępczy zawartości 2">
            <a:extLst>
              <a:ext uri="{FF2B5EF4-FFF2-40B4-BE49-F238E27FC236}">
                <a16:creationId xmlns:a16="http://schemas.microsoft.com/office/drawing/2014/main" id="{820AE61A-F181-F326-2D55-F3E8C1AF92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55204" y="2340864"/>
          <a:ext cx="3448319" cy="3793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Obraz 21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4D0C2FBF-EA20-4433-F16B-57CB09D2D69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010"/>
          <a:stretch>
            <a:fillRect/>
          </a:stretch>
        </p:blipFill>
        <p:spPr>
          <a:xfrm>
            <a:off x="537315" y="5604573"/>
            <a:ext cx="854954" cy="1064475"/>
          </a:xfrm>
          <a:prstGeom prst="rect">
            <a:avLst/>
          </a:prstGeom>
        </p:spPr>
      </p:pic>
      <p:pic>
        <p:nvPicPr>
          <p:cNvPr id="24" name="Obraz 23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4BFF0302-0FCA-23E6-E3D4-ECD40CF878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194" y="5513687"/>
            <a:ext cx="2277275" cy="12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70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a wolnym powietrzu, wózek, kantar, transport&#10;&#10;Zawartość wygenerowana przez AI może być niepoprawna.">
            <a:extLst>
              <a:ext uri="{FF2B5EF4-FFF2-40B4-BE49-F238E27FC236}">
                <a16:creationId xmlns:a16="http://schemas.microsoft.com/office/drawing/2014/main" id="{A90B26B1-499E-C539-7D07-8D693E6956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79" r="6920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5425" y="4219240"/>
            <a:ext cx="8476488" cy="9499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5425" y="4390230"/>
            <a:ext cx="8477720" cy="2020536"/>
          </a:xfrm>
          <a:prstGeom prst="rect">
            <a:avLst/>
          </a:prstGeom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9700" y="4613395"/>
            <a:ext cx="2515074" cy="133648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200" b="1">
                <a:solidFill>
                  <a:schemeClr val="tx2"/>
                </a:solidFill>
              </a:rPr>
              <a:t>Festiwal Oscypka i Serów Wszelakich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03618" y="4613396"/>
            <a:ext cx="5430682" cy="1304114"/>
          </a:xfrm>
        </p:spPr>
        <p:txBody>
          <a:bodyPr>
            <a:normAutofit/>
          </a:bodyPr>
          <a:lstStyle/>
          <a:p>
            <a:pPr marL="305435" indent="-305435" algn="just">
              <a:lnSpc>
                <a:spcPct val="90000"/>
              </a:lnSpc>
              <a:buClr>
                <a:srgbClr val="0062D9"/>
              </a:buClr>
              <a:buFont typeface="Wingdings" panose="05020102010507070707" pitchFamily="18" charset="2"/>
              <a:buChar char="v"/>
            </a:pPr>
            <a:r>
              <a:rPr lang="pl-PL" sz="1100" dirty="0"/>
              <a:t>Kluczowy element obchodów Roku Pasterstwa podczas sierpniowych Targów:</a:t>
            </a:r>
            <a:endParaRPr lang="pl-PL" dirty="0"/>
          </a:p>
          <a:p>
            <a:pPr marL="305435" indent="-305435" algn="just">
              <a:lnSpc>
                <a:spcPct val="90000"/>
              </a:lnSpc>
              <a:buClr>
                <a:srgbClr val="0062D9"/>
              </a:buClr>
              <a:buFont typeface="Wingdings" panose="05020102010507070707" pitchFamily="18" charset="2"/>
              <a:buChar char="v"/>
            </a:pPr>
            <a:r>
              <a:rPr lang="pl-PL" sz="1100" b="1" dirty="0"/>
              <a:t>Wydarzenie:</a:t>
            </a:r>
            <a:r>
              <a:rPr lang="pl-PL" sz="1100" dirty="0"/>
              <a:t> </a:t>
            </a:r>
            <a:r>
              <a:rPr lang="pl-PL" sz="1100" dirty="0">
                <a:latin typeface="Gill Sans MT"/>
              </a:rPr>
              <a:t>14</a:t>
            </a:r>
            <a:r>
              <a:rPr lang="pl-PL" sz="1100" dirty="0">
                <a:solidFill>
                  <a:srgbClr val="EBEBEB"/>
                </a:solidFill>
                <a:latin typeface="Gill Sans MT"/>
                <a:ea typeface="Calibri"/>
                <a:cs typeface="Calibri"/>
              </a:rPr>
              <a:t> sierpnia (otwarcie Targów) - Dzień Polski - święto pasterstwa </a:t>
            </a:r>
            <a:endParaRPr lang="pl-PL" sz="1100" dirty="0">
              <a:ea typeface="Calibri"/>
              <a:cs typeface="Calibri"/>
            </a:endParaRPr>
          </a:p>
          <a:p>
            <a:pPr marL="305435" indent="-305435" algn="just">
              <a:lnSpc>
                <a:spcPct val="90000"/>
              </a:lnSpc>
              <a:buClr>
                <a:srgbClr val="0062D9"/>
              </a:buClr>
              <a:buFont typeface="Wingdings" panose="05020102010507070707" pitchFamily="18" charset="2"/>
              <a:buChar char="v"/>
            </a:pPr>
            <a:r>
              <a:rPr lang="pl-PL" sz="1100" b="1" dirty="0"/>
              <a:t>15 sierpnia </a:t>
            </a:r>
            <a:r>
              <a:rPr lang="pl-PL" sz="1100" dirty="0"/>
              <a:t>– Festiwal Oscypka i serów wszelakich </a:t>
            </a:r>
          </a:p>
          <a:p>
            <a:pPr marL="305435" indent="-305435" algn="just">
              <a:lnSpc>
                <a:spcPct val="90000"/>
              </a:lnSpc>
              <a:buClr>
                <a:srgbClr val="0062D9"/>
              </a:buClr>
              <a:buFont typeface="Wingdings" panose="05020102010507070707" pitchFamily="18" charset="2"/>
              <a:buChar char="v"/>
            </a:pPr>
            <a:endParaRPr lang="pl-PL" sz="1100" dirty="0"/>
          </a:p>
        </p:txBody>
      </p:sp>
      <p:pic>
        <p:nvPicPr>
          <p:cNvPr id="7" name="Obraz 6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BAEC609F-27A3-DA65-77C2-D2330B3B41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0"/>
          <a:stretch>
            <a:fillRect/>
          </a:stretch>
        </p:blipFill>
        <p:spPr>
          <a:xfrm>
            <a:off x="8036087" y="5483345"/>
            <a:ext cx="690432" cy="856657"/>
          </a:xfrm>
          <a:prstGeom prst="rect">
            <a:avLst/>
          </a:prstGeom>
        </p:spPr>
      </p:pic>
      <p:pic>
        <p:nvPicPr>
          <p:cNvPr id="10" name="Obraz 9" descr="Obraz zawierający tekst, logo, symbol, Czcionka&#10;&#10;Zawartość wygenerowana przez AI może być niepoprawna.">
            <a:extLst>
              <a:ext uri="{FF2B5EF4-FFF2-40B4-BE49-F238E27FC236}">
                <a16:creationId xmlns:a16="http://schemas.microsoft.com/office/drawing/2014/main" id="{F80B10D1-DFAE-65B4-6D01-BC47B5EF0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035" y="5232507"/>
            <a:ext cx="2340270" cy="135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00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C7AAA-F039-4011-98DE-17464A67B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5418806" cy="10138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2200" b="1" dirty="0">
                <a:solidFill>
                  <a:schemeClr val="accent1"/>
                </a:solidFill>
              </a:rPr>
              <a:t>Góralskie korzenie bez granic: Polsko-słowackie dni kultury ludowej</a:t>
            </a:r>
            <a:endParaRPr lang="pl-PL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EBB90B-3A54-4B2B-9FA6-7B47E1075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4900" y="453643"/>
            <a:ext cx="8474200" cy="98554"/>
            <a:chOff x="446534" y="453643"/>
            <a:chExt cx="11298933" cy="985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04116F5-E398-4593-B279-7099177A0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1AD6AE-28AC-4C67-A749-1BC18D86C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22DC0F-D6EF-4A88-9742-855D48E4E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5895" y="1896533"/>
            <a:ext cx="5418806" cy="442119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l-PL" sz="1500" dirty="0"/>
              <a:t>W ramach projektu </a:t>
            </a:r>
            <a:r>
              <a:rPr lang="pl-PL" sz="1500" dirty="0" err="1"/>
              <a:t>Interreg</a:t>
            </a:r>
            <a:r>
              <a:rPr lang="pl-PL" sz="1500" dirty="0"/>
              <a:t>, edycja Targów w 2026 roku zyska szczególny wymiar transgraniczny dzięki współpracy z </a:t>
            </a:r>
            <a:r>
              <a:rPr lang="pl-PL" sz="1500" b="1" dirty="0"/>
              <a:t>Partnerem Zagranicznym (Słowacja):</a:t>
            </a:r>
            <a:r>
              <a:rPr lang="pl-PL" sz="1500" dirty="0"/>
              <a:t> Stowarzyszenie REHABIS z siedzibą w malowniczej miejscowości </a:t>
            </a:r>
            <a:r>
              <a:rPr lang="pl-PL" sz="1500" dirty="0" err="1"/>
              <a:t>Malá</a:t>
            </a:r>
            <a:r>
              <a:rPr lang="pl-PL" sz="1500" dirty="0"/>
              <a:t> </a:t>
            </a:r>
            <a:r>
              <a:rPr lang="pl-PL" sz="1500" dirty="0" err="1"/>
              <a:t>Franková</a:t>
            </a:r>
            <a:r>
              <a:rPr lang="pl-PL" sz="1500" dirty="0"/>
              <a:t>.</a:t>
            </a:r>
            <a:endParaRPr lang="pl-PL" dirty="0"/>
          </a:p>
          <a:p>
            <a:pPr marL="305435" indent="-305435" algn="just">
              <a:lnSpc>
                <a:spcPct val="90000"/>
              </a:lnSpc>
            </a:pPr>
            <a:endParaRPr lang="pl-PL" sz="1500" b="1" dirty="0"/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500" b="1" dirty="0"/>
              <a:t>Misja projektu:</a:t>
            </a:r>
            <a:r>
              <a:rPr lang="pl-PL" sz="1500" dirty="0"/>
              <a:t> Głównym celem inicjatywy jest systematyczne pogłębianie współpracy transgranicznej oraz realne wzmocnienie poczucia wspólnej tożsamości kulturowej wśród mieszkańców pogranicza.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500" b="1" dirty="0"/>
              <a:t>Fundament współpracy:</a:t>
            </a:r>
            <a:r>
              <a:rPr lang="pl-PL" sz="1500" dirty="0"/>
              <a:t> Partnerzy dążą do budowania wzajemnego zaufania oraz trwałych relacji poprzez aktywną wymianę doświadczeń i prezentację kultury ludowej górali.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500" b="1" dirty="0"/>
              <a:t>Poszanowanie tradycji:</a:t>
            </a:r>
            <a:r>
              <a:rPr lang="pl-PL" sz="1500" dirty="0"/>
              <a:t> Wszystkie działania realizowane są z najwyższym poszanowaniem dla lokalnych odrębności kulturowych, które stanowią o bogactwie naszego regionu.</a:t>
            </a:r>
          </a:p>
          <a:p>
            <a:pPr marL="305435" indent="-305435">
              <a:lnSpc>
                <a:spcPct val="90000"/>
              </a:lnSpc>
            </a:pPr>
            <a:endParaRPr lang="pl-PL" sz="1500" dirty="0"/>
          </a:p>
        </p:txBody>
      </p:sp>
      <p:pic>
        <p:nvPicPr>
          <p:cNvPr id="4" name="Obraz 3" descr="Frankowa">
            <a:extLst>
              <a:ext uri="{FF2B5EF4-FFF2-40B4-BE49-F238E27FC236}">
                <a16:creationId xmlns:a16="http://schemas.microsoft.com/office/drawing/2014/main" id="{79A2060E-BC1A-1ACD-9597-FC953F4F47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135" r="27949" b="1"/>
          <a:stretch>
            <a:fillRect/>
          </a:stretch>
        </p:blipFill>
        <p:spPr>
          <a:xfrm>
            <a:off x="6031610" y="600075"/>
            <a:ext cx="2771871" cy="5792788"/>
          </a:xfrm>
          <a:prstGeom prst="rect">
            <a:avLst/>
          </a:prstGeom>
        </p:spPr>
      </p:pic>
      <p:pic>
        <p:nvPicPr>
          <p:cNvPr id="6" name="Obraz 5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60799F39-5ED7-03D3-28E5-3C6BDC1FA6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0"/>
          <a:stretch>
            <a:fillRect/>
          </a:stretch>
        </p:blipFill>
        <p:spPr>
          <a:xfrm>
            <a:off x="502679" y="5795073"/>
            <a:ext cx="854954" cy="1064475"/>
          </a:xfrm>
          <a:prstGeom prst="rect">
            <a:avLst/>
          </a:prstGeom>
        </p:spPr>
      </p:pic>
      <p:pic>
        <p:nvPicPr>
          <p:cNvPr id="8" name="Obraz 7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12F0511C-826F-D188-1D6E-C8AAFD7DA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30" y="5704187"/>
            <a:ext cx="2277275" cy="12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614407"/>
            <a:ext cx="2780608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3082" y="826346"/>
            <a:ext cx="2378929" cy="10138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2100" dirty="0">
                <a:solidFill>
                  <a:srgbClr val="FFFFFF"/>
                </a:solidFill>
              </a:rPr>
              <a:t>Implementacja Projektu w Polsce</a:t>
            </a:r>
            <a:endParaRPr lang="pl-PL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4900" y="453643"/>
            <a:ext cx="8474200" cy="98554"/>
            <a:chOff x="446534" y="453643"/>
            <a:chExt cx="11298933" cy="985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3082" y="2052084"/>
            <a:ext cx="2274937" cy="3856229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sz="1100" dirty="0">
                <a:solidFill>
                  <a:srgbClr val="FFFFFF"/>
                </a:solidFill>
              </a:rPr>
              <a:t>Istotnym elementem projektu jest organizacja „Polsko-słowackich dni kultury ludowej” w Zakopanem, towarzysząca XVII Europejskim Targom Produktów Regionalnych.</a:t>
            </a:r>
            <a:endParaRPr lang="pl-PL" dirty="0"/>
          </a:p>
          <a:p>
            <a:pPr marL="305435" indent="-305435">
              <a:lnSpc>
                <a:spcPct val="90000"/>
              </a:lnSpc>
              <a:buFont typeface="Wingdings" panose="05020102010507070707" pitchFamily="18" charset="2"/>
              <a:buChar char="v"/>
            </a:pPr>
            <a:r>
              <a:rPr lang="pl-PL" sz="1100" b="1" dirty="0">
                <a:solidFill>
                  <a:srgbClr val="FFFFFF"/>
                </a:solidFill>
              </a:rPr>
              <a:t>Goście ze Słowacji:</a:t>
            </a:r>
            <a:r>
              <a:rPr lang="pl-PL" sz="1100" dirty="0">
                <a:solidFill>
                  <a:srgbClr val="FFFFFF"/>
                </a:solidFill>
              </a:rPr>
              <a:t> Przyjazd 30-osobowej grupy słowackich artystów i rzemieślników na Górną </a:t>
            </a:r>
            <a:r>
              <a:rPr lang="pl-PL" sz="1100" dirty="0" err="1">
                <a:solidFill>
                  <a:srgbClr val="FFFFFF"/>
                </a:solidFill>
              </a:rPr>
              <a:t>Rówień</a:t>
            </a:r>
            <a:r>
              <a:rPr lang="pl-PL" sz="1100" dirty="0">
                <a:solidFill>
                  <a:srgbClr val="FFFFFF"/>
                </a:solidFill>
              </a:rPr>
              <a:t> Krupową.</a:t>
            </a:r>
          </a:p>
          <a:p>
            <a:pPr marL="305435" indent="-305435">
              <a:lnSpc>
                <a:spcPct val="90000"/>
              </a:lnSpc>
              <a:buFont typeface="Wingdings" panose="05020102010507070707" pitchFamily="18" charset="2"/>
              <a:buChar char="v"/>
            </a:pPr>
            <a:r>
              <a:rPr lang="pl-PL" sz="1100" b="1" dirty="0">
                <a:solidFill>
                  <a:srgbClr val="FFFFFF"/>
                </a:solidFill>
              </a:rPr>
              <a:t>Stoiska Rzemieślnicze:</a:t>
            </a:r>
            <a:r>
              <a:rPr lang="pl-PL" sz="1100" dirty="0">
                <a:solidFill>
                  <a:srgbClr val="FFFFFF"/>
                </a:solidFill>
              </a:rPr>
              <a:t> Organizacja 5 specjalistycznych stanowisk, gdzie odwiedzający będą mogli poznać tajniki haftu, skórnictwa czy snycerstwa.</a:t>
            </a:r>
          </a:p>
          <a:p>
            <a:pPr marL="305435" indent="-305435">
              <a:lnSpc>
                <a:spcPct val="90000"/>
              </a:lnSpc>
              <a:buFont typeface="Wingdings" panose="05020102010507070707" pitchFamily="18" charset="2"/>
              <a:buChar char="v"/>
            </a:pPr>
            <a:r>
              <a:rPr lang="pl-PL" sz="1100" b="1" dirty="0">
                <a:solidFill>
                  <a:srgbClr val="FFFFFF"/>
                </a:solidFill>
              </a:rPr>
              <a:t>Wymiana Kulturalna:</a:t>
            </a:r>
            <a:r>
              <a:rPr lang="pl-PL" sz="1100" dirty="0">
                <a:solidFill>
                  <a:srgbClr val="FFFFFF"/>
                </a:solidFill>
              </a:rPr>
              <a:t> Wspólne występy estradowe, które nadają targom wyraźny charakter transgraniczny i promują "Rok Pasterstwa".</a:t>
            </a:r>
          </a:p>
          <a:p>
            <a:pPr marL="305435" indent="-305435">
              <a:lnSpc>
                <a:spcPct val="90000"/>
              </a:lnSpc>
              <a:buFont typeface="Wingdings" panose="05020102010507070707" pitchFamily="18" charset="2"/>
              <a:buChar char="v"/>
            </a:pPr>
            <a:endParaRPr lang="pl-PL" sz="1100">
              <a:solidFill>
                <a:srgbClr val="FFFFFF"/>
              </a:solidFill>
            </a:endParaRPr>
          </a:p>
        </p:txBody>
      </p:sp>
      <p:pic>
        <p:nvPicPr>
          <p:cNvPr id="4" name="Obraz 3" descr="Zdjęcie artykułu -  OGŁASZAMY TERMIN 𝗫𝗩𝗜𝗜 𝗘𝗨𝗥𝗢𝗣𝗘𝗝𝗦𝗞𝗜𝗖𝗛 𝗧𝗔𝗥𝗚𝗢́𝗪 𝗣𝗥𝗢𝗗𝗨𝗞𝗧𝗢́𝗪 𝗥𝗘𝗚𝗜𝗢𝗡𝗔𝗟𝗡𝗬𝗖𝗛 ">
            <a:extLst>
              <a:ext uri="{FF2B5EF4-FFF2-40B4-BE49-F238E27FC236}">
                <a16:creationId xmlns:a16="http://schemas.microsoft.com/office/drawing/2014/main" id="{BF442B41-ABE0-2587-2752-4C28A0631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600" y="823060"/>
            <a:ext cx="5149879" cy="3669288"/>
          </a:xfrm>
          <a:prstGeom prst="rect">
            <a:avLst/>
          </a:prstGeom>
          <a:effectLst>
            <a:reflection stA="52000" endPos="35000" dir="5400000" sy="-100000" algn="bl" rotWithShape="0"/>
          </a:effectLst>
        </p:spPr>
      </p:pic>
      <p:pic>
        <p:nvPicPr>
          <p:cNvPr id="8" name="Obraz 7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A62017A2-8E77-251F-7919-56706F1D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807" y="5600278"/>
            <a:ext cx="2277275" cy="1251949"/>
          </a:xfrm>
          <a:prstGeom prst="rect">
            <a:avLst/>
          </a:prstGeom>
        </p:spPr>
      </p:pic>
      <p:pic>
        <p:nvPicPr>
          <p:cNvPr id="18" name="Obraz 17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5D7A0C0E-1F6E-9DDD-8588-0CAB7F1057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10"/>
          <a:stretch>
            <a:fillRect/>
          </a:stretch>
        </p:blipFill>
        <p:spPr>
          <a:xfrm>
            <a:off x="8139997" y="5613232"/>
            <a:ext cx="854954" cy="106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91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Slovakia Zdiar Mountain - Free photo on Pixabay">
            <a:extLst>
              <a:ext uri="{FF2B5EF4-FFF2-40B4-BE49-F238E27FC236}">
                <a16:creationId xmlns:a16="http://schemas.microsoft.com/office/drawing/2014/main" id="{69BC5C55-9713-CDB5-6EB7-AA8FC47F63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11000" r="-1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7902" y="702156"/>
            <a:ext cx="7608195" cy="1013800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Program Wydarzeń na Słowacji (</a:t>
            </a:r>
            <a:r>
              <a:rPr lang="pl-PL" dirty="0" err="1">
                <a:solidFill>
                  <a:schemeClr val="tx1"/>
                </a:solidFill>
              </a:rPr>
              <a:t>Ždiar</a:t>
            </a:r>
            <a:r>
              <a:rPr lang="pl-PL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23899" y="2180496"/>
            <a:ext cx="7696201" cy="367830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Clr>
                <a:srgbClr val="C08070"/>
              </a:buClr>
              <a:buNone/>
            </a:pPr>
            <a:r>
              <a:rPr lang="pl-PL" sz="1500" dirty="0"/>
              <a:t>W ramach polsko-słowackiej integracji, partner polski zorganizuje profesjonalny wyjazd studyjny do miejscowości </a:t>
            </a:r>
            <a:r>
              <a:rPr lang="pl-PL" sz="1500" dirty="0" err="1"/>
              <a:t>Ždiar</a:t>
            </a:r>
            <a:r>
              <a:rPr lang="pl-PL" sz="1500" dirty="0"/>
              <a:t>:</a:t>
            </a:r>
            <a:endParaRPr lang="pl-PL"/>
          </a:p>
          <a:p>
            <a:pPr marL="0" indent="0" algn="just">
              <a:lnSpc>
                <a:spcPct val="90000"/>
              </a:lnSpc>
              <a:buClr>
                <a:srgbClr val="C08070"/>
              </a:buClr>
              <a:buNone/>
            </a:pPr>
            <a:r>
              <a:rPr lang="pl-PL" sz="1500" b="1" dirty="0"/>
              <a:t>Delegacja:</a:t>
            </a:r>
            <a:r>
              <a:rPr lang="pl-PL" sz="1500" dirty="0"/>
              <a:t> Udział 30-osobowej grupy reprezentującej polskie Podhale, w skład której wejdą zespoły regionalne z kapelami, animatorzy kultury oraz uznani twórcy ludowi.</a:t>
            </a:r>
          </a:p>
          <a:p>
            <a:pPr marL="0" indent="0" algn="just">
              <a:lnSpc>
                <a:spcPct val="90000"/>
              </a:lnSpc>
              <a:buClr>
                <a:srgbClr val="C08070"/>
              </a:buClr>
              <a:buNone/>
            </a:pPr>
            <a:r>
              <a:rPr lang="pl-PL" sz="1500" b="1" dirty="0"/>
              <a:t>Warsztaty Rzemieślnicze:</a:t>
            </a:r>
            <a:r>
              <a:rPr lang="pl-PL" sz="1500" dirty="0"/>
              <a:t> Program przewiduje intensywne zajęcia praktyczne, obejmujące tradycyjne techniki takie jak:</a:t>
            </a:r>
          </a:p>
          <a:p>
            <a:pPr marL="629920" lvl="1" indent="-305435" algn="just">
              <a:lnSpc>
                <a:spcPct val="90000"/>
              </a:lnSpc>
              <a:buClr>
                <a:srgbClr val="C08070"/>
              </a:buClr>
              <a:buFont typeface="Wingdings" panose="05020102010507070707" pitchFamily="18" charset="2"/>
              <a:buChar char="v"/>
            </a:pPr>
            <a:r>
              <a:rPr lang="pl-PL" sz="1500" dirty="0"/>
              <a:t>Przetwórstwo i wyroby z wełny oraz filcowanie.</a:t>
            </a:r>
          </a:p>
          <a:p>
            <a:pPr marL="629920" lvl="1" indent="-305435" algn="just">
              <a:lnSpc>
                <a:spcPct val="90000"/>
              </a:lnSpc>
              <a:buClr>
                <a:srgbClr val="C08070"/>
              </a:buClr>
              <a:buFont typeface="Wingdings" panose="05020102010507070707" pitchFamily="18" charset="2"/>
              <a:buChar char="v"/>
            </a:pPr>
            <a:r>
              <a:rPr lang="pl-PL" sz="1500" dirty="0"/>
              <a:t>Artystyczne malowanie na tkaninie.</a:t>
            </a:r>
          </a:p>
          <a:p>
            <a:pPr marL="629920" lvl="1" indent="-305435" algn="just">
              <a:lnSpc>
                <a:spcPct val="90000"/>
              </a:lnSpc>
              <a:buClr>
                <a:srgbClr val="C08070"/>
              </a:buClr>
              <a:buFont typeface="Wingdings" panose="05020102010507070707" pitchFamily="18" charset="2"/>
              <a:buChar char="v"/>
            </a:pPr>
            <a:r>
              <a:rPr lang="pl-PL" sz="1500" dirty="0"/>
              <a:t>Tradycyjna obróbka drewna oraz skórnictwo.</a:t>
            </a:r>
          </a:p>
          <a:p>
            <a:pPr marL="0" indent="0" algn="just">
              <a:lnSpc>
                <a:spcPct val="90000"/>
              </a:lnSpc>
              <a:buClr>
                <a:srgbClr val="C08070"/>
              </a:buClr>
              <a:buNone/>
            </a:pPr>
            <a:r>
              <a:rPr lang="pl-PL" sz="1500" b="1" dirty="0"/>
              <a:t>Edukacja Artystyczna:</a:t>
            </a:r>
            <a:r>
              <a:rPr lang="pl-PL" sz="1500" dirty="0"/>
              <a:t> Realizacja 25 godzin warsztatów nauki tańca i śpiewu góralskiego.</a:t>
            </a:r>
          </a:p>
          <a:p>
            <a:pPr marL="0" indent="0" algn="just">
              <a:lnSpc>
                <a:spcPct val="90000"/>
              </a:lnSpc>
              <a:buClr>
                <a:srgbClr val="C08070"/>
              </a:buClr>
              <a:buNone/>
            </a:pPr>
            <a:r>
              <a:rPr lang="pl-PL" sz="1500" b="1" dirty="0"/>
              <a:t>Prezentacje Sceniczne:</a:t>
            </a:r>
            <a:r>
              <a:rPr lang="pl-PL" sz="1500" dirty="0"/>
              <a:t> Wielki finał z udziałem czterech zespołów regionalnych: jednego z Polski oraz trzech ze Słowacji (reprezentujących miejscowości </a:t>
            </a:r>
            <a:r>
              <a:rPr lang="pl-PL" sz="1500" dirty="0" err="1"/>
              <a:t>Ždiar</a:t>
            </a:r>
            <a:r>
              <a:rPr lang="pl-PL" sz="1500" dirty="0"/>
              <a:t>, </a:t>
            </a:r>
            <a:r>
              <a:rPr lang="pl-PL" sz="1500" dirty="0" err="1"/>
              <a:t>Lendak</a:t>
            </a:r>
            <a:r>
              <a:rPr lang="pl-PL" sz="1500" dirty="0"/>
              <a:t> i </a:t>
            </a:r>
            <a:r>
              <a:rPr lang="pl-PL" sz="1500" dirty="0" err="1"/>
              <a:t>Malá</a:t>
            </a:r>
            <a:r>
              <a:rPr lang="pl-PL" sz="1500" dirty="0"/>
              <a:t> </a:t>
            </a:r>
            <a:r>
              <a:rPr lang="pl-PL" sz="1500" dirty="0" err="1"/>
              <a:t>Franková</a:t>
            </a:r>
            <a:r>
              <a:rPr lang="pl-PL" sz="1500" dirty="0"/>
              <a:t>).</a:t>
            </a:r>
          </a:p>
          <a:p>
            <a:pPr marL="305435" indent="-305435">
              <a:lnSpc>
                <a:spcPct val="90000"/>
              </a:lnSpc>
              <a:buClr>
                <a:srgbClr val="C08070"/>
              </a:buClr>
            </a:pPr>
            <a:endParaRPr lang="pl-PL" sz="1500"/>
          </a:p>
        </p:txBody>
      </p:sp>
      <p:pic>
        <p:nvPicPr>
          <p:cNvPr id="6" name="Obraz 5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E1836B88-CCB9-0ED8-C49E-DA702C60D6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0"/>
          <a:stretch>
            <a:fillRect/>
          </a:stretch>
        </p:blipFill>
        <p:spPr>
          <a:xfrm>
            <a:off x="7984134" y="5630550"/>
            <a:ext cx="854954" cy="1064475"/>
          </a:xfrm>
          <a:prstGeom prst="rect">
            <a:avLst/>
          </a:prstGeom>
        </p:spPr>
      </p:pic>
      <p:pic>
        <p:nvPicPr>
          <p:cNvPr id="11" name="Obraz 10" descr="Obraz zawierający tekst, logo, symbol, Czcionka&#10;&#10;Zawartość wygenerowana przez AI może być niepoprawna.">
            <a:extLst>
              <a:ext uri="{FF2B5EF4-FFF2-40B4-BE49-F238E27FC236}">
                <a16:creationId xmlns:a16="http://schemas.microsoft.com/office/drawing/2014/main" id="{6B3931E3-C549-39DF-F669-AEA65CCCF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875" y="5630825"/>
            <a:ext cx="2392223" cy="139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55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rostokąt 84">
            <a:extLst>
              <a:ext uri="{FF2B5EF4-FFF2-40B4-BE49-F238E27FC236}">
                <a16:creationId xmlns:a16="http://schemas.microsoft.com/office/drawing/2014/main" id="{ECCF8339-C80C-4E04-F5AF-761441A7AB56}"/>
              </a:ext>
            </a:extLst>
          </p:cNvPr>
          <p:cNvSpPr/>
          <p:nvPr/>
        </p:nvSpPr>
        <p:spPr>
          <a:xfrm>
            <a:off x="558412" y="2006793"/>
            <a:ext cx="1553083" cy="42753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ADAAA5-F615-28D4-4838-808B52A7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200" dirty="0"/>
              <a:t>Kalendarz DZIAŁAŃ NA 2026 rok</a:t>
            </a:r>
            <a:br>
              <a:rPr lang="pl-PL" sz="2200" dirty="0">
                <a:solidFill>
                  <a:schemeClr val="accent2"/>
                </a:solidFill>
              </a:rPr>
            </a:br>
            <a:endParaRPr lang="pl-PL" sz="2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9C5739-24FE-2C23-3CC5-A3F295C03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2" y="2001148"/>
            <a:ext cx="1535000" cy="42787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400" b="1" dirty="0">
                <a:solidFill>
                  <a:schemeClr val="bg1"/>
                </a:solidFill>
                <a:latin typeface="Gill Sans MT"/>
                <a:ea typeface="Calibri"/>
                <a:cs typeface="Calibri"/>
              </a:rPr>
              <a:t>W nadchodzącym roku Agencja skupi się na realizacji kluczowych projektów, które od lat budują tożsamość regionu, oraz na nowych inicjatywach jubileuszowych. Harmonogram obejmuje:</a:t>
            </a:r>
            <a:endParaRPr lang="pl-PL" sz="2400" b="1" dirty="0">
              <a:solidFill>
                <a:schemeClr val="bg1"/>
              </a:solidFill>
              <a:latin typeface="Gill Sans MT"/>
            </a:endParaRPr>
          </a:p>
        </p:txBody>
      </p:sp>
      <p:graphicFrame>
        <p:nvGraphicFramePr>
          <p:cNvPr id="7" name="Symbol zastępczy zawartości 3">
            <a:extLst>
              <a:ext uri="{FF2B5EF4-FFF2-40B4-BE49-F238E27FC236}">
                <a16:creationId xmlns:a16="http://schemas.microsoft.com/office/drawing/2014/main" id="{4A3FBE34-625E-1F24-64DC-B2BE1A410D4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621587" y="1922621"/>
          <a:ext cx="5879555" cy="4427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6" name="Obraz 115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128986F3-6F0A-F9A6-1EEE-330678E7A7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010"/>
          <a:stretch>
            <a:fillRect/>
          </a:stretch>
        </p:blipFill>
        <p:spPr>
          <a:xfrm>
            <a:off x="7717490" y="5217664"/>
            <a:ext cx="854954" cy="1064475"/>
          </a:xfrm>
          <a:prstGeom prst="rect">
            <a:avLst/>
          </a:prstGeom>
        </p:spPr>
      </p:pic>
      <p:pic>
        <p:nvPicPr>
          <p:cNvPr id="145" name="Obraz 144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54542B5E-1B5D-C0B5-B469-7DECF96DF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2450" y="5041037"/>
            <a:ext cx="2408153" cy="132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FFFFFF"/>
                </a:solidFill>
              </a:rPr>
              <a:t>Jubileusz 20-lecia Tatrzańskiej Agencji</a:t>
            </a:r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4" name="Obraz 3" descr="Obraz zawierający koncert, scena, Miejsce służące do odgrywania koncertów, rozrywka&#10;&#10;Zawartość wygenerowana przez AI może być niepoprawna.">
            <a:extLst>
              <a:ext uri="{FF2B5EF4-FFF2-40B4-BE49-F238E27FC236}">
                <a16:creationId xmlns:a16="http://schemas.microsoft.com/office/drawing/2014/main" id="{1D43EEEB-37FE-A412-DC97-7CDD8D23E3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48" r="27417" b="1"/>
          <a:stretch>
            <a:fillRect/>
          </a:stretch>
        </p:blipFill>
        <p:spPr>
          <a:xfrm>
            <a:off x="431799" y="1897110"/>
            <a:ext cx="2762250" cy="4504267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356893" y="2180496"/>
            <a:ext cx="5355305" cy="36783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Rok 2026 to czas szczególnego świętowania dwóch dekad działalności Agencji (2006–2026).</a:t>
            </a:r>
            <a:endParaRPr lang="pl-PL"/>
          </a:p>
          <a:p>
            <a:pPr marL="0" indent="0" algn="just">
              <a:buNone/>
            </a:pPr>
            <a:r>
              <a:rPr lang="pl-PL" b="1" dirty="0"/>
              <a:t>Podsumowanie:</a:t>
            </a:r>
            <a:r>
              <a:rPr lang="pl-PL" dirty="0"/>
              <a:t> 20 lat ochrony dóbr kultury, promocji tradycji Podhala i budowania marki turystycznej powiatu.</a:t>
            </a:r>
            <a:endParaRPr lang="pl-PL"/>
          </a:p>
          <a:p>
            <a:pPr marL="0" indent="0" algn="just">
              <a:buNone/>
            </a:pPr>
            <a:r>
              <a:rPr lang="pl-PL" b="1" dirty="0"/>
              <a:t>Zadanie „Tradycja i tożsamość”:</a:t>
            </a:r>
            <a:endParaRPr lang="pl-PL"/>
          </a:p>
          <a:p>
            <a:pPr marL="629920" lvl="1" indent="-305435" algn="just">
              <a:buFont typeface="Wingdings" panose="05020102010507070707" pitchFamily="18" charset="2"/>
              <a:buChar char="v"/>
            </a:pPr>
            <a:r>
              <a:rPr lang="pl-PL" dirty="0"/>
              <a:t>Uroczysty koncert jubileuszowy.</a:t>
            </a:r>
            <a:endParaRPr lang="pl-PL"/>
          </a:p>
          <a:p>
            <a:pPr marL="629920" lvl="1" indent="-305435" algn="just">
              <a:buFont typeface="Wingdings" panose="05020102010507070707" pitchFamily="18" charset="2"/>
              <a:buChar char="v"/>
            </a:pPr>
            <a:r>
              <a:rPr lang="pl-PL" dirty="0"/>
              <a:t>Wystawa czasowa dokumentująca historię Agencji.</a:t>
            </a:r>
            <a:endParaRPr lang="pl-PL"/>
          </a:p>
          <a:p>
            <a:pPr marL="629920" lvl="1" indent="-305435" algn="just">
              <a:buFont typeface="Wingdings" panose="05020102010507070707" pitchFamily="18" charset="2"/>
              <a:buChar char="v"/>
            </a:pPr>
            <a:r>
              <a:rPr lang="pl-PL" b="1" dirty="0"/>
              <a:t>Interaktywna mapa „Szlak Marki Tatrzańskiej”:</a:t>
            </a:r>
            <a:r>
              <a:rPr lang="pl-PL" dirty="0"/>
              <a:t> Nowoczesne narzędzie promujące wszystkich laureatów certyfikatu z ubiegłych lat.</a:t>
            </a:r>
            <a:endParaRPr lang="pl-PL"/>
          </a:p>
        </p:txBody>
      </p:sp>
      <p:pic>
        <p:nvPicPr>
          <p:cNvPr id="6" name="Obraz 5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A13E32E7-8A79-AEC2-B619-321EA152E3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0"/>
          <a:stretch>
            <a:fillRect/>
          </a:stretch>
        </p:blipFill>
        <p:spPr>
          <a:xfrm>
            <a:off x="8053406" y="5613232"/>
            <a:ext cx="854954" cy="1064475"/>
          </a:xfrm>
          <a:prstGeom prst="rect">
            <a:avLst/>
          </a:prstGeom>
        </p:spPr>
      </p:pic>
      <p:pic>
        <p:nvPicPr>
          <p:cNvPr id="8" name="Obraz 7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239A47F9-C102-763F-4630-ABD713B42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216" y="5522346"/>
            <a:ext cx="2277275" cy="12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1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3B1245-AE80-447A-B809-A270C0165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732A27-7D12-4EFF-B028-A9663B9D7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854AB-2A9C-4FDD-9FFA-A3097E541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FB41F4-ED7A-4925-89DC-A56E7402F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3D7B3E-980A-4A21-9E7C-CDD33141F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628651"/>
            <a:ext cx="5623963" cy="57511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5418806" cy="10138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FFFFFF"/>
                </a:solidFill>
              </a:rPr>
              <a:t>Konkurs Fotograficzny Tatrzańska Jesień 2026 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5894" y="2180496"/>
            <a:ext cx="5418806" cy="36783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solidFill>
                  <a:srgbClr val="FFFFFF"/>
                </a:solidFill>
              </a:rPr>
              <a:t>Wydarzenie o ponad dwudziestoletniej tradycji, które co roku przyciąga pasjonatów gór.</a:t>
            </a:r>
            <a:endParaRPr lang="pl-PL" dirty="0"/>
          </a:p>
          <a:p>
            <a:pPr marL="0" indent="0" algn="just">
              <a:buNone/>
            </a:pPr>
            <a:r>
              <a:rPr lang="pl-PL" b="1" dirty="0">
                <a:solidFill>
                  <a:srgbClr val="FFFFFF"/>
                </a:solidFill>
              </a:rPr>
              <a:t>Motyw przewodni:</a:t>
            </a:r>
            <a:r>
              <a:rPr lang="pl-PL" dirty="0">
                <a:solidFill>
                  <a:srgbClr val="FFFFFF"/>
                </a:solidFill>
              </a:rPr>
              <a:t> Ukazanie piękna Tatr w unikalnym czasie przejściowym między latem a zimą (wrzesień–październik).</a:t>
            </a:r>
          </a:p>
          <a:p>
            <a:pPr marL="0" indent="0" algn="just">
              <a:buNone/>
            </a:pPr>
            <a:r>
              <a:rPr lang="pl-PL" b="1" dirty="0">
                <a:solidFill>
                  <a:srgbClr val="FFFFFF"/>
                </a:solidFill>
              </a:rPr>
              <a:t>Kryteria oceny:</a:t>
            </a:r>
            <a:r>
              <a:rPr lang="pl-PL" dirty="0">
                <a:solidFill>
                  <a:srgbClr val="FFFFFF"/>
                </a:solidFill>
              </a:rPr>
              <a:t> Profesjonalne jury poszukuje w nadesłanych pracach malowniczości, wzniosłości oraz unikalnej wrażliwości artystycznej.</a:t>
            </a:r>
          </a:p>
          <a:p>
            <a:pPr marL="0" indent="0" algn="just">
              <a:buNone/>
            </a:pPr>
            <a:r>
              <a:rPr lang="pl-PL" b="1" dirty="0">
                <a:solidFill>
                  <a:srgbClr val="FFFFFF"/>
                </a:solidFill>
              </a:rPr>
              <a:t>Dostępność:</a:t>
            </a:r>
            <a:r>
              <a:rPr lang="pl-PL" dirty="0">
                <a:solidFill>
                  <a:srgbClr val="FFFFFF"/>
                </a:solidFill>
              </a:rPr>
              <a:t> Konkurs ma charakter otwarty – zapraszamy profesjonalistów i amatorów, mieszkańców regionu oraz gości z kraju i zagranicy.</a:t>
            </a:r>
          </a:p>
        </p:txBody>
      </p:sp>
      <p:pic>
        <p:nvPicPr>
          <p:cNvPr id="4" name="Obraz 3" descr="Obraz zawierający góra, na wolnym powietrzu, natura, cień&#10;&#10;Zawartość wygenerowana przez AI może być niepoprawna.">
            <a:extLst>
              <a:ext uri="{FF2B5EF4-FFF2-40B4-BE49-F238E27FC236}">
                <a16:creationId xmlns:a16="http://schemas.microsoft.com/office/drawing/2014/main" id="{E7B66D5F-B04E-8B70-A244-E8FF37A2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64" r="-5" b="1642"/>
          <a:stretch>
            <a:fillRect/>
          </a:stretch>
        </p:blipFill>
        <p:spPr>
          <a:xfrm>
            <a:off x="6034149" y="628651"/>
            <a:ext cx="2774951" cy="1856232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6" name="Obraz 5" descr="Obraz zawierający chmura, krajobraz, niebo, natura&#10;&#10;Zawartość wygenerowana przez AI może być niepoprawna.">
            <a:extLst>
              <a:ext uri="{FF2B5EF4-FFF2-40B4-BE49-F238E27FC236}">
                <a16:creationId xmlns:a16="http://schemas.microsoft.com/office/drawing/2014/main" id="{DF9D3ACD-5A99-6303-CDC4-236E4178D7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99" r="-4" b="31449"/>
          <a:stretch>
            <a:fillRect/>
          </a:stretch>
        </p:blipFill>
        <p:spPr>
          <a:xfrm>
            <a:off x="6034053" y="2580128"/>
            <a:ext cx="2774952" cy="1856232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5" name="Obraz 4" descr="Obraz zawierający na wolnym powietrzu, natura, chmura, góra&#10;&#10;Zawartość wygenerowana przez AI może być niepoprawna.">
            <a:extLst>
              <a:ext uri="{FF2B5EF4-FFF2-40B4-BE49-F238E27FC236}">
                <a16:creationId xmlns:a16="http://schemas.microsoft.com/office/drawing/2014/main" id="{1452BAF9-67C4-51B1-F857-D5A8B036A7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327" b="-3"/>
          <a:stretch>
            <a:fillRect/>
          </a:stretch>
        </p:blipFill>
        <p:spPr>
          <a:xfrm>
            <a:off x="6033918" y="4523615"/>
            <a:ext cx="2775087" cy="1856232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79C390B-5DD1-78BC-59D5-8677BD2A5A1B}"/>
              </a:ext>
            </a:extLst>
          </p:cNvPr>
          <p:cNvSpPr txBox="1"/>
          <p:nvPr/>
        </p:nvSpPr>
        <p:spPr>
          <a:xfrm>
            <a:off x="5961823" y="2305159"/>
            <a:ext cx="3016884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" b="1" dirty="0">
                <a:ea typeface="+mn-lt"/>
                <a:cs typeface="+mn-lt"/>
              </a:rPr>
              <a:t>Autor: BOGUSŁAW PAWŁOWSKI Geometria Jesieni</a:t>
            </a:r>
          </a:p>
          <a:p>
            <a:pPr algn="l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44CBA20-9552-6005-810E-BFAA740AF7DC}"/>
              </a:ext>
            </a:extLst>
          </p:cNvPr>
          <p:cNvSpPr txBox="1"/>
          <p:nvPr/>
        </p:nvSpPr>
        <p:spPr>
          <a:xfrm>
            <a:off x="5961552" y="4261034"/>
            <a:ext cx="2715674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" b="1" dirty="0">
                <a:ea typeface="+mn-lt"/>
                <a:cs typeface="+mn-lt"/>
              </a:rPr>
              <a:t>Autor: MARCIN KONIECZNY Złoty Giewont</a:t>
            </a:r>
            <a:endParaRPr lang="pl-PL" sz="800" b="1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E369A81-5EB0-15CA-F1C0-777E03DD0435}"/>
              </a:ext>
            </a:extLst>
          </p:cNvPr>
          <p:cNvSpPr txBox="1"/>
          <p:nvPr/>
        </p:nvSpPr>
        <p:spPr>
          <a:xfrm>
            <a:off x="5978812" y="6192365"/>
            <a:ext cx="288121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" b="1" dirty="0">
                <a:ea typeface="+mn-lt"/>
                <a:cs typeface="+mn-lt"/>
              </a:rPr>
              <a:t>Autor: BOGUSŁAW PAWŁOWSKI Na Granicy Zimy</a:t>
            </a:r>
            <a:endParaRPr lang="pl-PL" dirty="0">
              <a:ea typeface="+mn-lt"/>
              <a:cs typeface="+mn-lt"/>
            </a:endParaRPr>
          </a:p>
        </p:txBody>
      </p:sp>
      <p:pic>
        <p:nvPicPr>
          <p:cNvPr id="18" name="Obraz 17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B1ED35DC-647D-2D09-3C20-E54D881FE2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010"/>
          <a:stretch>
            <a:fillRect/>
          </a:stretch>
        </p:blipFill>
        <p:spPr>
          <a:xfrm>
            <a:off x="5274664" y="5524378"/>
            <a:ext cx="685322" cy="878687"/>
          </a:xfrm>
          <a:prstGeom prst="rect">
            <a:avLst/>
          </a:prstGeom>
        </p:spPr>
      </p:pic>
      <p:pic>
        <p:nvPicPr>
          <p:cNvPr id="23" name="Obraz 22" descr="Obraz zawierający tekst, logo, symbol, Czcionka&#10;&#10;Zawartość wygenerowana przez AI może być niepoprawna.">
            <a:extLst>
              <a:ext uri="{FF2B5EF4-FFF2-40B4-BE49-F238E27FC236}">
                <a16:creationId xmlns:a16="http://schemas.microsoft.com/office/drawing/2014/main" id="{204315E8-FD6F-E77A-42D9-8377F548D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8854" y="5356182"/>
            <a:ext cx="2117580" cy="1206996"/>
          </a:xfrm>
          <a:prstGeom prst="rect">
            <a:avLst/>
          </a:prstGeom>
        </p:spPr>
      </p:pic>
      <p:sp>
        <p:nvSpPr>
          <p:cNvPr id="10" name="AutoShape 2" descr="https://powerpoint.officeapps.live.com/pods/GetClipboardImage.ashx?Id=2a3bb917-bd7b-49f7-ae88-b92269da217a&amp;DC=PIE1&amp;pkey=19ceaba2-d006-46ad-8adc-bfeeee4705ed&amp;wdwaccluster=PIE1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450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622FF3-58BA-B80F-EB48-31F5F105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DODATKOWE DZIAŁANIA </a:t>
            </a:r>
            <a:br>
              <a:rPr lang="pl-PL" dirty="0"/>
            </a:br>
            <a:r>
              <a:rPr lang="pl-PL" dirty="0"/>
              <a:t>PLANOWANE NA 2026 ROK</a:t>
            </a:r>
          </a:p>
        </p:txBody>
      </p:sp>
      <p:pic>
        <p:nvPicPr>
          <p:cNvPr id="4" name="Obraz 3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97A0F5B0-1A23-4DEC-952F-0460A0C0F6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10"/>
          <a:stretch>
            <a:fillRect/>
          </a:stretch>
        </p:blipFill>
        <p:spPr>
          <a:xfrm>
            <a:off x="7812360" y="2132856"/>
            <a:ext cx="854954" cy="1064475"/>
          </a:xfrm>
          <a:prstGeom prst="rect">
            <a:avLst/>
          </a:prstGeom>
        </p:spPr>
      </p:pic>
      <p:pic>
        <p:nvPicPr>
          <p:cNvPr id="5" name="Symbol zastępczy zawartości 4" descr="Obraz zawierający tekst, logo, symbol, Czcionka&#10;&#10;Zawartość wygenerowana przez AI może być niepoprawna.">
            <a:extLst>
              <a:ext uri="{FF2B5EF4-FFF2-40B4-BE49-F238E27FC236}">
                <a16:creationId xmlns:a16="http://schemas.microsoft.com/office/drawing/2014/main" id="{4738FD11-FBBE-031D-90CA-F1DF95B15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116600" y="1229138"/>
            <a:ext cx="11377200" cy="64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0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Promocja Marki Powiatu Tatrzańskiego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Organizator konkursu ofert:</a:t>
            </a:r>
            <a:r>
              <a:rPr lang="pl-PL" dirty="0"/>
              <a:t> TARPiK pełni rolę podmiotu odpowiedzialnego za przeprowadzenie konkursu na opracowanie wspólnej strategii promocji regionu Podhala.</a:t>
            </a:r>
          </a:p>
          <a:p>
            <a:r>
              <a:rPr lang="pl-PL" b="1" dirty="0"/>
              <a:t>Koordynacja działań:</a:t>
            </a:r>
            <a:r>
              <a:rPr lang="pl-PL" dirty="0"/>
              <a:t> Agencja działa jako centralny punkt współpracy pomiędzy Powiatem Tatrzańskim a pięcioma gminami: Zakopanem, Białym Dunajcem, Bukowiną Tatrzańską, Kościeliskiem oraz Poroninem.</a:t>
            </a:r>
          </a:p>
          <a:p>
            <a:r>
              <a:rPr lang="pl-PL" b="1" dirty="0"/>
              <a:t>Wdrażanie strategii:</a:t>
            </a:r>
            <a:r>
              <a:rPr lang="pl-PL" dirty="0"/>
              <a:t> Aktywne uczestnictwo w powołaniu i pracach zespołu ds. wdrożenia strategii, mającej na celu wzmocnienie rozpoznawalności regionu.</a:t>
            </a:r>
          </a:p>
          <a:p>
            <a:r>
              <a:rPr lang="pl-PL" b="1" dirty="0"/>
              <a:t>Integracja zasobów:</a:t>
            </a:r>
            <a:r>
              <a:rPr lang="pl-PL" dirty="0"/>
              <a:t> Efektywne wykorzystanie potencjału lokalnych społeczności i samorządów w celu budowy spójnego wizerunku turystycznego i inwestycyjnego.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AutoShape 2" descr="https://powerpoint.officeapps.live.com/pods/GetClipboardImage.ashx?Id=2a3bb917-bd7b-49f7-ae88-b92269da217a&amp;DC=PIE1&amp;pkey=19ceaba2-d006-46ad-8adc-bfeeee4705ed&amp;wdwaccluster=PIE1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https://powerpoint.officeapps.live.com/pods/GetClipboardImage.ashx?Id=ccb683e0-aed8-46df-8797-1ee3c500ad4c&amp;DC=PIE1&amp;pkey=6b97c344-2de1-4bdf-815d-ee33cdbb8f96&amp;wdwaccluster=PIE1"/>
          <p:cNvSpPr>
            <a:spLocks noChangeAspect="1" noChangeArrowheads="1"/>
          </p:cNvSpPr>
          <p:nvPr/>
        </p:nvSpPr>
        <p:spPr bwMode="auto">
          <a:xfrm>
            <a:off x="3714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675917BD-A1A0-468A-DED6-034D5EC0A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355" y="5665719"/>
            <a:ext cx="2277275" cy="1251949"/>
          </a:xfrm>
          <a:prstGeom prst="rect">
            <a:avLst/>
          </a:prstGeom>
        </p:spPr>
      </p:pic>
      <p:pic>
        <p:nvPicPr>
          <p:cNvPr id="8" name="Obraz 7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9EBF5BA3-C740-F04D-7AD8-DA39CBBEA4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0"/>
          <a:stretch>
            <a:fillRect/>
          </a:stretch>
        </p:blipFill>
        <p:spPr>
          <a:xfrm>
            <a:off x="8022643" y="5850949"/>
            <a:ext cx="685322" cy="87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</a:rPr>
              <a:t>Zdrowie Psychiczne na Podhalu</a:t>
            </a:r>
            <a:endParaRPr lang="pl-PL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E661D03-4DD4-45E7-A047-ED722E82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2180496"/>
            <a:ext cx="4053480" cy="4045683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tekst, ubrania, zrzut ekranu, osoba&#10;&#10;Zawartość wygenerowana przez AI może być niepoprawna.">
            <a:extLst>
              <a:ext uri="{FF2B5EF4-FFF2-40B4-BE49-F238E27FC236}">
                <a16:creationId xmlns:a16="http://schemas.microsoft.com/office/drawing/2014/main" id="{82C0DFCE-16A1-EEF6-2164-C121CAF4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55" y="2361056"/>
            <a:ext cx="3649219" cy="3649219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51853" y="2180496"/>
            <a:ext cx="3956251" cy="40456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700" dirty="0"/>
              <a:t>Uruchomienie Środowiskowego Centrum Zdrowia Psychicznego możliwe jest dzięki funduszom europejskim dla Małopolski 2021–2027 o wartości ponad </a:t>
            </a:r>
            <a:r>
              <a:rPr lang="pl-PL" sz="1700" b="1" dirty="0"/>
              <a:t>6,5 mln zł</a:t>
            </a:r>
            <a:r>
              <a:rPr lang="pl-PL" sz="1700" dirty="0"/>
              <a:t>. Który ma zapewnić wsparcie dla mieszkańców powiatów tatrzańskiego i nowotarskiego.</a:t>
            </a:r>
            <a:endParaRPr lang="pl-PL" dirty="0"/>
          </a:p>
          <a:p>
            <a:pPr marL="0" indent="0" algn="just">
              <a:buNone/>
            </a:pPr>
            <a:r>
              <a:rPr lang="pl-PL" sz="1700" dirty="0"/>
              <a:t>Planowane wsparcie obejmie około </a:t>
            </a:r>
            <a:r>
              <a:rPr lang="pl-PL" sz="1700" b="1" dirty="0"/>
              <a:t>4400 mieszkańców</a:t>
            </a:r>
            <a:r>
              <a:rPr lang="pl-PL" sz="1700" dirty="0"/>
              <a:t> regionu zmagających się z kryzysami psychicznymi.</a:t>
            </a:r>
          </a:p>
          <a:p>
            <a:pPr marL="0" indent="0" algn="just">
              <a:buNone/>
            </a:pPr>
            <a:r>
              <a:rPr lang="pl-PL" sz="1700" dirty="0"/>
              <a:t>Projekt będzie realizowany do </a:t>
            </a:r>
            <a:r>
              <a:rPr lang="pl-PL" sz="1700" b="1" dirty="0"/>
              <a:t>II kwartału 2029 roku</a:t>
            </a:r>
            <a:r>
              <a:rPr lang="pl-PL" sz="1700" dirty="0"/>
              <a:t>, zapewniając trwałość i stabilność oferowanej pomocy.</a:t>
            </a:r>
          </a:p>
          <a:p>
            <a:pPr marL="305435" indent="-305435"/>
            <a:endParaRPr lang="pl-PL" sz="1700"/>
          </a:p>
        </p:txBody>
      </p:sp>
      <p:pic>
        <p:nvPicPr>
          <p:cNvPr id="6" name="Obraz 5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9EBF5BA3-C740-F04D-7AD8-DA39CBBEA4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0"/>
          <a:stretch>
            <a:fillRect/>
          </a:stretch>
        </p:blipFill>
        <p:spPr>
          <a:xfrm>
            <a:off x="8022643" y="5850949"/>
            <a:ext cx="685322" cy="878687"/>
          </a:xfrm>
          <a:prstGeom prst="rect">
            <a:avLst/>
          </a:prstGeom>
        </p:spPr>
      </p:pic>
      <p:pic>
        <p:nvPicPr>
          <p:cNvPr id="8" name="Obraz 7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675917BD-A1A0-468A-DED6-034D5EC0A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355" y="5665719"/>
            <a:ext cx="2277275" cy="12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</a:rPr>
              <a:t>Rola Tatrzańskiej Agencji (</a:t>
            </a:r>
            <a:r>
              <a:rPr lang="pl-PL" dirty="0" err="1">
                <a:solidFill>
                  <a:srgbClr val="FFFFFF"/>
                </a:solidFill>
              </a:rPr>
              <a:t>TARPiK</a:t>
            </a:r>
            <a:r>
              <a:rPr lang="pl-PL" dirty="0">
                <a:solidFill>
                  <a:srgbClr val="FFFFFF"/>
                </a:solidFill>
              </a:rPr>
              <a:t>)</a:t>
            </a:r>
            <a:endParaRPr lang="pl-PL" dirty="0"/>
          </a:p>
        </p:txBody>
      </p:sp>
      <p:graphicFrame>
        <p:nvGraphicFramePr>
          <p:cNvPr id="8" name="Symbol zastępczy zawartości 2">
            <a:extLst>
              <a:ext uri="{FF2B5EF4-FFF2-40B4-BE49-F238E27FC236}">
                <a16:creationId xmlns:a16="http://schemas.microsoft.com/office/drawing/2014/main" id="{D70E58BD-C6C1-17FE-1530-5D13EFB871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5894" y="2180496"/>
          <a:ext cx="5418806" cy="3678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 descr="Obraz zawierający ubrania, osoba, kobieta, Ludzka twarz&#10;&#10;Zawartość wygenerowana przez AI może być niepoprawna.">
            <a:extLst>
              <a:ext uri="{FF2B5EF4-FFF2-40B4-BE49-F238E27FC236}">
                <a16:creationId xmlns:a16="http://schemas.microsoft.com/office/drawing/2014/main" id="{AFADE19F-17E9-5F97-17CD-B57264190F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651" r="19414" b="1"/>
          <a:stretch>
            <a:fillRect/>
          </a:stretch>
        </p:blipFill>
        <p:spPr>
          <a:xfrm>
            <a:off x="5941916" y="1903444"/>
            <a:ext cx="2762251" cy="4504267"/>
          </a:xfrm>
          <a:prstGeom prst="rect">
            <a:avLst/>
          </a:prstGeom>
        </p:spPr>
      </p:pic>
      <p:pic>
        <p:nvPicPr>
          <p:cNvPr id="17" name="Obraz 16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CBC54B3D-D40C-BBE3-200F-41942989347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010"/>
          <a:stretch>
            <a:fillRect/>
          </a:stretch>
        </p:blipFill>
        <p:spPr>
          <a:xfrm>
            <a:off x="437647" y="5850949"/>
            <a:ext cx="685322" cy="878687"/>
          </a:xfrm>
          <a:prstGeom prst="rect">
            <a:avLst/>
          </a:prstGeom>
        </p:spPr>
      </p:pic>
      <p:pic>
        <p:nvPicPr>
          <p:cNvPr id="19" name="Obraz 18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A80DAA7D-26DB-EE33-D744-E218B82D54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097" y="5665719"/>
            <a:ext cx="2277275" cy="12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Podsumowanie i wizja rozwoju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Rok 2026 będzie dla Tatrzańskiej Agencji Rozwoju, Promocji i Kultury czasem szczególnym – łączącym jubileusz 20-lecia działalności z intensywną pracą na rzecz zachowania dziedzictwa Podhala. Poprzez realizację projektu </a:t>
            </a:r>
            <a:r>
              <a:rPr lang="pl-PL" b="1" dirty="0"/>
              <a:t>„Góralskie korzenie bez granic”</a:t>
            </a:r>
            <a:r>
              <a:rPr lang="pl-PL" dirty="0"/>
              <a:t> oraz obchody </a:t>
            </a:r>
            <a:r>
              <a:rPr lang="pl-PL" b="1" dirty="0"/>
              <a:t>„Roku Pasterstwa”</a:t>
            </a:r>
            <a:r>
              <a:rPr lang="pl-PL" dirty="0"/>
              <a:t>, dążymy do wzmocnienia naszej tożsamości i budowania trwałych relacji transgranicznych.</a:t>
            </a:r>
            <a:endParaRPr lang="pl-PL"/>
          </a:p>
          <a:p>
            <a:pPr marL="0" indent="0" algn="just">
              <a:buNone/>
            </a:pPr>
            <a:r>
              <a:rPr lang="pl-PL" dirty="0"/>
              <a:t>Naszym celem pozostaje niezmiennie:</a:t>
            </a:r>
          </a:p>
          <a:p>
            <a:pPr marL="305435" indent="-305435" algn="just">
              <a:buFont typeface="Wingdings" panose="05020102010507070707" pitchFamily="18" charset="2"/>
              <a:buChar char="v"/>
            </a:pPr>
            <a:r>
              <a:rPr lang="pl-PL" b="1" dirty="0"/>
              <a:t>Wspieranie lokalnych twórców</a:t>
            </a:r>
            <a:r>
              <a:rPr lang="pl-PL" dirty="0"/>
              <a:t> i ochrona autentyczności regionu.</a:t>
            </a:r>
          </a:p>
          <a:p>
            <a:pPr marL="305435" indent="-305435" algn="just">
              <a:buFont typeface="Wingdings" panose="05020102010507070707" pitchFamily="18" charset="2"/>
              <a:buChar char="v"/>
            </a:pPr>
            <a:r>
              <a:rPr lang="pl-PL" b="1" dirty="0"/>
              <a:t>Promocja jakości</a:t>
            </a:r>
            <a:r>
              <a:rPr lang="pl-PL" dirty="0"/>
              <a:t>, której symbolem jest Marka Tatrzańska.</a:t>
            </a:r>
          </a:p>
          <a:p>
            <a:pPr marL="305435" indent="-305435" algn="just">
              <a:buFont typeface="Wingdings" panose="05020102010507070707" pitchFamily="18" charset="2"/>
              <a:buChar char="v"/>
            </a:pPr>
            <a:r>
              <a:rPr lang="pl-PL" b="1" dirty="0"/>
              <a:t>Budowanie nowoczesnego wizerunku gór</a:t>
            </a:r>
            <a:r>
              <a:rPr lang="pl-PL" dirty="0"/>
              <a:t> jako miejsca sukcesu i tradycji.</a:t>
            </a:r>
          </a:p>
          <a:p>
            <a:pPr marL="305435" indent="-305435">
              <a:buFont typeface="Wingdings" panose="05020102010507070707" pitchFamily="18" charset="2"/>
              <a:buChar char="v"/>
            </a:pPr>
            <a:endParaRPr lang="pl-PL" dirty="0"/>
          </a:p>
        </p:txBody>
      </p:sp>
      <p:pic>
        <p:nvPicPr>
          <p:cNvPr id="5" name="Obraz 4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86F45317-F55A-CA24-78F3-3380C1614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174" y="5482520"/>
            <a:ext cx="2277275" cy="1251949"/>
          </a:xfrm>
          <a:prstGeom prst="rect">
            <a:avLst/>
          </a:prstGeom>
        </p:spPr>
      </p:pic>
      <p:pic>
        <p:nvPicPr>
          <p:cNvPr id="11" name="Obraz 10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7E89BF4A-CE86-B009-4BC6-19E06ABA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0"/>
          <a:stretch>
            <a:fillRect/>
          </a:stretch>
        </p:blipFill>
        <p:spPr>
          <a:xfrm>
            <a:off x="8229737" y="5667750"/>
            <a:ext cx="685322" cy="87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8965" y="863696"/>
            <a:ext cx="2633424" cy="28303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dirty="0" err="1">
                <a:solidFill>
                  <a:srgbClr val="FFFFFF"/>
                </a:solidFill>
              </a:rPr>
              <a:t>Dziękuj</a:t>
            </a:r>
            <a:r>
              <a:rPr lang="pl-PL" sz="3300" dirty="0">
                <a:solidFill>
                  <a:srgbClr val="FFFFFF"/>
                </a:solidFill>
              </a:rPr>
              <a:t>Ę</a:t>
            </a:r>
            <a:r>
              <a:rPr lang="en-US" sz="3300" dirty="0">
                <a:solidFill>
                  <a:srgbClr val="FFFFFF"/>
                </a:solidFill>
              </a:rPr>
              <a:t> za </a:t>
            </a:r>
            <a:r>
              <a:rPr lang="en-US" sz="3300" dirty="0" err="1">
                <a:solidFill>
                  <a:srgbClr val="FFFFFF"/>
                </a:solidFill>
              </a:rPr>
              <a:t>uwagę</a:t>
            </a:r>
            <a:r>
              <a:rPr lang="en-US" sz="3300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965" y="457200"/>
            <a:ext cx="2633424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3" descr="Obraz zawierający tekst, logo, symbol, Czcionka&#10;&#10;Zawartość wygenerowana przez AI może być niepoprawna.">
            <a:extLst>
              <a:ext uri="{FF2B5EF4-FFF2-40B4-BE49-F238E27FC236}">
                <a16:creationId xmlns:a16="http://schemas.microsoft.com/office/drawing/2014/main" id="{7E9646B0-5129-450D-C9E2-CCB79453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74" r="25255" b="1"/>
          <a:stretch>
            <a:fillRect/>
          </a:stretch>
        </p:blipFill>
        <p:spPr>
          <a:xfrm>
            <a:off x="3490721" y="457200"/>
            <a:ext cx="5314613" cy="589965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C3E5208-ECE0-A0DF-DA38-4AC6C27818E8}"/>
              </a:ext>
            </a:extLst>
          </p:cNvPr>
          <p:cNvSpPr txBox="1"/>
          <p:nvPr/>
        </p:nvSpPr>
        <p:spPr>
          <a:xfrm>
            <a:off x="643549" y="436510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>
                <a:solidFill>
                  <a:schemeClr val="bg1"/>
                </a:solidFill>
              </a:rPr>
              <a:t>DYREKTOR TARPiK</a:t>
            </a:r>
          </a:p>
          <a:p>
            <a:pPr algn="ctr"/>
            <a:r>
              <a:rPr lang="pl-PL" i="1" dirty="0">
                <a:solidFill>
                  <a:schemeClr val="bg1"/>
                </a:solidFill>
              </a:rPr>
              <a:t>Iwona Kiwacka-Majerczyk</a:t>
            </a:r>
          </a:p>
        </p:txBody>
      </p:sp>
    </p:spTree>
    <p:extLst>
      <p:ext uri="{BB962C8B-B14F-4D97-AF65-F5344CB8AC3E}">
        <p14:creationId xmlns:p14="http://schemas.microsoft.com/office/powerpoint/2010/main" val="198562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</a:rPr>
              <a:t>Marka Tatrzańska – Lokalny Certyfikat Jakości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5894" y="2180496"/>
            <a:ext cx="5418806" cy="367830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l-PL" sz="1700" b="1"/>
              <a:t>Idea i prestiż nagrody</a:t>
            </a:r>
            <a:r>
              <a:rPr lang="pl-PL" sz="1700"/>
              <a:t> Marka Tatrzańska to nie tylko nagroda, ale przede wszystkim narzędzie budowania pozytywnego wizerunku Podhala poprzez promowanie najwyższych standardów.</a:t>
            </a:r>
            <a:endParaRPr lang="pl-PL"/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700" b="1"/>
              <a:t>Geneza:</a:t>
            </a:r>
            <a:r>
              <a:rPr lang="pl-PL" sz="1700"/>
              <a:t> Ustanowiona przez Radę Powiatu Tatrzańskiego w czerwcu 2005 roku.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700" b="1"/>
              <a:t>Misja:</a:t>
            </a:r>
            <a:r>
              <a:rPr lang="pl-PL" sz="1700"/>
              <a:t> Gwarancja najwyższej jakości dla konsumentów oraz ochrona rynku przed zalewem produktów niskiej jakości, tzw. „tandety”.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700" b="1"/>
              <a:t>Wartości:</a:t>
            </a:r>
            <a:r>
              <a:rPr lang="pl-PL" sz="1700"/>
              <a:t> Uhonorowanie podmiotów, które potrafią w unikalny sposób połączyć głębokie poszanowanie dla góralskiej tradycji z nowoczesnym podejściem do biznesu i usług.</a:t>
            </a:r>
          </a:p>
          <a:p>
            <a:pPr marL="0" indent="0">
              <a:lnSpc>
                <a:spcPct val="90000"/>
              </a:lnSpc>
              <a:buNone/>
            </a:pPr>
            <a:endParaRPr lang="pl-PL" sz="1700"/>
          </a:p>
        </p:txBody>
      </p:sp>
      <p:pic>
        <p:nvPicPr>
          <p:cNvPr id="6" name="Obraz 5" descr="Zdjęcie artykułu - Za nami XVII edycja Marki Tatrzańskiej">
            <a:extLst>
              <a:ext uri="{FF2B5EF4-FFF2-40B4-BE49-F238E27FC236}">
                <a16:creationId xmlns:a16="http://schemas.microsoft.com/office/drawing/2014/main" id="{FA1B26E3-94C8-A520-F56F-370C228180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130" b="3"/>
          <a:stretch>
            <a:fillRect/>
          </a:stretch>
        </p:blipFill>
        <p:spPr>
          <a:xfrm>
            <a:off x="5942872" y="1871133"/>
            <a:ext cx="2762251" cy="4504267"/>
          </a:xfrm>
          <a:prstGeom prst="rect">
            <a:avLst/>
          </a:prstGeom>
        </p:spPr>
      </p:pic>
      <p:pic>
        <p:nvPicPr>
          <p:cNvPr id="9" name="Obraz 8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24129E14-6603-9D2B-8846-C765B9E5AB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0"/>
          <a:stretch>
            <a:fillRect/>
          </a:stretch>
        </p:blipFill>
        <p:spPr>
          <a:xfrm>
            <a:off x="527933" y="5697549"/>
            <a:ext cx="854954" cy="1064475"/>
          </a:xfrm>
          <a:prstGeom prst="rect">
            <a:avLst/>
          </a:prstGeom>
        </p:spPr>
      </p:pic>
      <p:pic>
        <p:nvPicPr>
          <p:cNvPr id="16" name="Obraz 15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96F3513D-F48E-D7DA-F32A-810E81EF3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68" y="5695427"/>
            <a:ext cx="2408153" cy="132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07EDFBD0-9801-98A9-EDB0-478EFD36150F}"/>
              </a:ext>
            </a:extLst>
          </p:cNvPr>
          <p:cNvSpPr/>
          <p:nvPr/>
        </p:nvSpPr>
        <p:spPr>
          <a:xfrm>
            <a:off x="305383" y="2949116"/>
            <a:ext cx="4240440" cy="2888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E248059-E9C8-1CD5-0EE5-7E7FC3155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Poprzednie edycje Marki Tatrzańskiej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224CCE8-94D5-911F-2947-D921A16CCAA5}"/>
              </a:ext>
            </a:extLst>
          </p:cNvPr>
          <p:cNvSpPr/>
          <p:nvPr/>
        </p:nvSpPr>
        <p:spPr>
          <a:xfrm>
            <a:off x="4702879" y="2949116"/>
            <a:ext cx="4240440" cy="2888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03867A3-DC70-A9DA-35C0-A6CE19943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814" y="2734064"/>
            <a:ext cx="3488798" cy="576262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Marka Tatrzańska 2024</a:t>
            </a:r>
          </a:p>
        </p:txBody>
      </p:sp>
      <p:pic>
        <p:nvPicPr>
          <p:cNvPr id="4" name="Symbol zastępczy zawartości 3" descr="Zdjęcie artykułu - MARKA TATRZAŃSKA 2024">
            <a:extLst>
              <a:ext uri="{FF2B5EF4-FFF2-40B4-BE49-F238E27FC236}">
                <a16:creationId xmlns:a16="http://schemas.microsoft.com/office/drawing/2014/main" id="{77ACFA88-4D04-F510-2DB2-8F10002CE5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0778" y="3310059"/>
            <a:ext cx="3493165" cy="2166695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303421EB-36C0-B4F6-4F31-326C3F5CB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74010" y="2734064"/>
            <a:ext cx="3496933" cy="576262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Marka Tatrzańska 2023</a:t>
            </a:r>
          </a:p>
        </p:txBody>
      </p:sp>
      <p:pic>
        <p:nvPicPr>
          <p:cNvPr id="8" name="Symbol zastępczy zawartości 7" descr="Marka Tatrzańska 2023 | Zakopane - oficjalny serwis internetowy">
            <a:extLst>
              <a:ext uri="{FF2B5EF4-FFF2-40B4-BE49-F238E27FC236}">
                <a16:creationId xmlns:a16="http://schemas.microsoft.com/office/drawing/2014/main" id="{6B8C2124-88F5-DC61-AFFC-85C2697E8F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04357" y="3309381"/>
            <a:ext cx="3496755" cy="2168051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0" name="Obraz 9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01BCC013-66CC-66C9-226C-B5ADB4E997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10"/>
          <a:stretch>
            <a:fillRect/>
          </a:stretch>
        </p:blipFill>
        <p:spPr>
          <a:xfrm>
            <a:off x="4654948" y="1884642"/>
            <a:ext cx="854954" cy="1064475"/>
          </a:xfrm>
          <a:prstGeom prst="rect">
            <a:avLst/>
          </a:prstGeom>
        </p:spPr>
      </p:pic>
      <p:pic>
        <p:nvPicPr>
          <p:cNvPr id="12" name="Obraz 11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848B18B6-62BD-D499-BB9B-D4752F955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908" y="1716740"/>
            <a:ext cx="2408153" cy="132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9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37450" y="702156"/>
            <a:ext cx="5368399" cy="1013800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Rozwój Marki Tatrzańskiej – Nowe Kategorie</a:t>
            </a:r>
          </a:p>
        </p:txBody>
      </p:sp>
      <p:pic>
        <p:nvPicPr>
          <p:cNvPr id="5" name="Obraz 4" descr="Zdjęcie artykułu - PATRONAT HONOROWY">
            <a:extLst>
              <a:ext uri="{FF2B5EF4-FFF2-40B4-BE49-F238E27FC236}">
                <a16:creationId xmlns:a16="http://schemas.microsoft.com/office/drawing/2014/main" id="{140EC372-67EC-F9DD-7660-C6EFF5E668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65" r="28150"/>
          <a:stretch>
            <a:fillRect/>
          </a:stretch>
        </p:blipFill>
        <p:spPr>
          <a:xfrm>
            <a:off x="20" y="10"/>
            <a:ext cx="3098779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450" y="457200"/>
            <a:ext cx="5417820" cy="91440"/>
          </a:xfrm>
          <a:prstGeom prst="rect">
            <a:avLst/>
          </a:prstGeom>
          <a:solidFill>
            <a:srgbClr val="BD3412"/>
          </a:solidFill>
          <a:ln>
            <a:solidFill>
              <a:srgbClr val="BD341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4" name="Symbol zastępczy zawartości 2">
            <a:extLst>
              <a:ext uri="{FF2B5EF4-FFF2-40B4-BE49-F238E27FC236}">
                <a16:creationId xmlns:a16="http://schemas.microsoft.com/office/drawing/2014/main" id="{3B0E4E17-E3C4-EA79-105A-D0D9EABD92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2264349"/>
              </p:ext>
            </p:extLst>
          </p:nvPr>
        </p:nvGraphicFramePr>
        <p:xfrm>
          <a:off x="3337450" y="1896533"/>
          <a:ext cx="5368400" cy="3962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Obraz 6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D417FB19-E0DB-87ED-D413-2FAC17F18BB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010"/>
          <a:stretch>
            <a:fillRect/>
          </a:stretch>
        </p:blipFill>
        <p:spPr>
          <a:xfrm>
            <a:off x="7900719" y="5592848"/>
            <a:ext cx="854954" cy="1064475"/>
          </a:xfrm>
          <a:prstGeom prst="rect">
            <a:avLst/>
          </a:prstGeom>
        </p:spPr>
      </p:pic>
      <p:pic>
        <p:nvPicPr>
          <p:cNvPr id="9" name="Obraz 8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6BDE0A3F-99E5-C4E6-7DCD-AF45B27652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6557" y="5468572"/>
            <a:ext cx="2408153" cy="132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</a:rPr>
              <a:t>Relacja z Gali Marki Tatrzańskiej 2025</a:t>
            </a:r>
            <a:endParaRPr lang="pl-PL" dirty="0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E661D03-4DD4-45E7-A047-ED722E82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2180496"/>
            <a:ext cx="4053480" cy="4045683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Zdjęcie artykułu - TERMIN SKŁADANIA WNIOSKÓW UPŁYWA 31 GRUDNIA!">
            <a:extLst>
              <a:ext uri="{FF2B5EF4-FFF2-40B4-BE49-F238E27FC236}">
                <a16:creationId xmlns:a16="http://schemas.microsoft.com/office/drawing/2014/main" id="{71F0DA4E-DC92-C593-85D4-7A2DA19D9E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8" t="2120" r="1760" b="1767"/>
          <a:stretch>
            <a:fillRect/>
          </a:stretch>
        </p:blipFill>
        <p:spPr>
          <a:xfrm>
            <a:off x="506369" y="2361056"/>
            <a:ext cx="3694992" cy="3649219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51853" y="2180497"/>
            <a:ext cx="3956251" cy="348075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000" b="1" dirty="0"/>
              <a:t>Wydarzenie:</a:t>
            </a:r>
            <a:r>
              <a:rPr lang="pl-PL" sz="2000" dirty="0"/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000" dirty="0"/>
              <a:t>Uroczyste wręczenie statuetek odbędzie się 12 lutego w Teatrze im. S.I. Witkiewicza w Zakopanem, na Scenie Atanazego </a:t>
            </a:r>
            <a:r>
              <a:rPr lang="pl-PL" sz="2000" dirty="0" err="1"/>
              <a:t>Bazakbala</a:t>
            </a:r>
            <a:r>
              <a:rPr lang="pl-PL" sz="2000" dirty="0"/>
              <a:t>.</a:t>
            </a:r>
            <a:endParaRPr lang="pl-PL" dirty="0"/>
          </a:p>
        </p:txBody>
      </p:sp>
      <p:pic>
        <p:nvPicPr>
          <p:cNvPr id="6" name="Obraz 5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B5E6A068-7E78-8696-1E4D-8F2EC7A3F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381" y="5486023"/>
            <a:ext cx="2408153" cy="1321751"/>
          </a:xfrm>
          <a:prstGeom prst="rect">
            <a:avLst/>
          </a:prstGeom>
        </p:spPr>
      </p:pic>
      <p:pic>
        <p:nvPicPr>
          <p:cNvPr id="8" name="Obraz 7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A9F04E19-0074-8E6C-AAB0-D6710DA993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10"/>
          <a:stretch>
            <a:fillRect/>
          </a:stretch>
        </p:blipFill>
        <p:spPr>
          <a:xfrm>
            <a:off x="7857093" y="5610299"/>
            <a:ext cx="854954" cy="106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8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FFFFFF"/>
                </a:solidFill>
              </a:rPr>
              <a:t>III Konkurs Śpiewaków ludowych "Góralskie </a:t>
            </a:r>
            <a:r>
              <a:rPr lang="pl-PL" b="1" dirty="0" err="1">
                <a:solidFill>
                  <a:srgbClr val="FFFFFF"/>
                </a:solidFill>
              </a:rPr>
              <a:t>Śpiywanie</a:t>
            </a:r>
            <a:r>
              <a:rPr lang="pl-PL" b="1" dirty="0">
                <a:solidFill>
                  <a:srgbClr val="FFFFFF"/>
                </a:solidFill>
              </a:rPr>
              <a:t>" </a:t>
            </a:r>
            <a:endParaRPr lang="pl-PL" dirty="0">
              <a:solidFill>
                <a:srgbClr val="FFFFFF"/>
              </a:solidFill>
            </a:endParaRPr>
          </a:p>
        </p:txBody>
      </p:sp>
      <p:sp useBgFill="1">
        <p:nvSpPr>
          <p:cNvPr id="31" name="Rectangle 8">
            <a:extLst>
              <a:ext uri="{FF2B5EF4-FFF2-40B4-BE49-F238E27FC236}">
                <a16:creationId xmlns:a16="http://schemas.microsoft.com/office/drawing/2014/main" id="{9E661D03-4DD4-45E7-A047-ED722E82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2180496"/>
            <a:ext cx="4053480" cy="4045683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Symbol zastępczy zawartości 2">
            <a:extLst>
              <a:ext uri="{FF2B5EF4-FFF2-40B4-BE49-F238E27FC236}">
                <a16:creationId xmlns:a16="http://schemas.microsoft.com/office/drawing/2014/main" id="{BF7A0ACF-DADB-9C17-90E2-B2179B3D7F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9191568"/>
              </p:ext>
            </p:extLst>
          </p:nvPr>
        </p:nvGraphicFramePr>
        <p:xfrm>
          <a:off x="4751853" y="2180496"/>
          <a:ext cx="3956251" cy="404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3" name="Obraz 42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A1F01C83-1C85-322F-DE18-07A6C1FFA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5961" y="5800130"/>
            <a:ext cx="2277275" cy="1251949"/>
          </a:xfrm>
          <a:prstGeom prst="rect">
            <a:avLst/>
          </a:prstGeom>
        </p:spPr>
      </p:pic>
      <p:pic>
        <p:nvPicPr>
          <p:cNvPr id="45" name="Obraz 44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F5C0CB3C-A4F5-B78A-9DA6-EC2D02697D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010"/>
          <a:stretch>
            <a:fillRect/>
          </a:stretch>
        </p:blipFill>
        <p:spPr>
          <a:xfrm>
            <a:off x="8040322" y="5985483"/>
            <a:ext cx="671726" cy="872521"/>
          </a:xfrm>
          <a:prstGeom prst="rect">
            <a:avLst/>
          </a:prstGeom>
        </p:spPr>
      </p:pic>
      <p:pic>
        <p:nvPicPr>
          <p:cNvPr id="46" name="Obraz 45" descr="Zdjęcie artykułu - #KonkursŚpiewakówLudowych -  poznajcie Laureatów z Powiatu Tatrzańskiego">
            <a:extLst>
              <a:ext uri="{FF2B5EF4-FFF2-40B4-BE49-F238E27FC236}">
                <a16:creationId xmlns:a16="http://schemas.microsoft.com/office/drawing/2014/main" id="{943A3B3D-7739-95E5-68F2-1704856084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118" y="2397682"/>
            <a:ext cx="3589543" cy="358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DDB9E1-AB12-462E-8E0D-83CA31C6E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4040EB-4842-44D5-9380-BDF41FB7B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077" y="723899"/>
            <a:ext cx="277749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2391" y="1209184"/>
            <a:ext cx="2316892" cy="4734416"/>
          </a:xfrm>
        </p:spPr>
        <p:txBody>
          <a:bodyPr anchor="ctr">
            <a:normAutofit/>
          </a:bodyPr>
          <a:lstStyle/>
          <a:p>
            <a:pPr algn="ctr"/>
            <a:r>
              <a:rPr lang="pl-PL" sz="1400" b="1" dirty="0">
                <a:solidFill>
                  <a:srgbClr val="FFFFFF"/>
                </a:solidFill>
              </a:rPr>
              <a:t>XIX Międzynarodowe Forum Górskie</a:t>
            </a:r>
            <a:r>
              <a:rPr lang="pl-PL" sz="1400" dirty="0">
                <a:solidFill>
                  <a:srgbClr val="FFFFFF"/>
                </a:solidFill>
              </a:rPr>
              <a:t> </a:t>
            </a:r>
            <a:endParaRPr lang="pl-PL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076E08-C160-41E7-8D09-E2436B59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A65B62-07C4-4876-A101-9C85F48A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2BCE7C-4E97-4627-9FD1-DD7B633E5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1402" y="723900"/>
            <a:ext cx="5387698" cy="325267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l-PL" sz="1500" b="1" dirty="0"/>
              <a:t>Międzynarodowe Forum Górskie</a:t>
            </a:r>
            <a:r>
              <a:rPr lang="pl-PL" sz="1500" dirty="0"/>
              <a:t> to cykliczna Konferencja o charakterze naukowo-eksperckim, stanowiąca platformę debaty nad przyszłością obszarów górskich.</a:t>
            </a:r>
            <a:endParaRPr lang="pl-PL" dirty="0"/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500" b="1" dirty="0"/>
              <a:t>Przedmiot dyskusji:</a:t>
            </a:r>
            <a:r>
              <a:rPr lang="pl-PL" sz="1500" dirty="0"/>
              <a:t> Kompleksowa analiza problematyki funkcjonowania regionów górskich w zmieniającym się świecie.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500" b="1"/>
              <a:t>Wizja:</a:t>
            </a:r>
            <a:r>
              <a:rPr lang="pl-PL" sz="1500"/>
              <a:t> Wypracowanie nowoczesnego spojrzenia na góry. Dążymy do tego, by góry były postrzegane nie tylko jako teren turystyczny, ale jako „miejsce do życia i sukcesu” dla ich mieszkańców.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l-PL" sz="1500" b="1"/>
              <a:t>Tematyka 2026:</a:t>
            </a:r>
            <a:r>
              <a:rPr lang="pl-PL" sz="1500" dirty="0"/>
              <a:t> </a:t>
            </a:r>
            <a:r>
              <a:rPr lang="pl-PL" sz="1500">
                <a:latin typeface="Gill Sans MT"/>
                <a:cs typeface="Arial"/>
              </a:rPr>
              <a:t>W</a:t>
            </a:r>
            <a:r>
              <a:rPr lang="pl-PL" sz="1500">
                <a:latin typeface="Gill Sans MT"/>
                <a:ea typeface="Calibri"/>
                <a:cs typeface="Arial"/>
              </a:rPr>
              <a:t> trakcie ustalenia </a:t>
            </a:r>
            <a:endParaRPr lang="pl-PL" sz="1500">
              <a:latin typeface="Gill Sans MT"/>
              <a:ea typeface="Calibri"/>
              <a:cs typeface="Calibri"/>
            </a:endParaRPr>
          </a:p>
        </p:txBody>
      </p:sp>
      <p:pic>
        <p:nvPicPr>
          <p:cNvPr id="5" name="Obraz 4" descr="Międzynarodowe Forum Górskie">
            <a:extLst>
              <a:ext uri="{FF2B5EF4-FFF2-40B4-BE49-F238E27FC236}">
                <a16:creationId xmlns:a16="http://schemas.microsoft.com/office/drawing/2014/main" id="{7B7656B3-A102-BD5E-C46A-68944B4BF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477" y="3577288"/>
            <a:ext cx="4319501" cy="2711628"/>
          </a:xfrm>
          <a:prstGeom prst="rect">
            <a:avLst/>
          </a:prstGeom>
        </p:spPr>
      </p:pic>
      <p:pic>
        <p:nvPicPr>
          <p:cNvPr id="7" name="Obraz 6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8C45EC61-6827-4C95-8BEA-A186F5ACF1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0"/>
          <a:stretch>
            <a:fillRect/>
          </a:stretch>
        </p:blipFill>
        <p:spPr>
          <a:xfrm>
            <a:off x="8399756" y="5942351"/>
            <a:ext cx="671726" cy="872521"/>
          </a:xfrm>
          <a:prstGeom prst="rect">
            <a:avLst/>
          </a:prstGeom>
        </p:spPr>
      </p:pic>
      <p:pic>
        <p:nvPicPr>
          <p:cNvPr id="15" name="Obraz 14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0187EA6B-DCA7-C3C6-1CA6-E8CDF52EA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396" y="5756998"/>
            <a:ext cx="2277275" cy="12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0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ubrania, człowiek, Ludzka twarz, osoba&#10;&#10;Zawartość wygenerowana przez AI może być niepoprawna.">
            <a:extLst>
              <a:ext uri="{FF2B5EF4-FFF2-40B4-BE49-F238E27FC236}">
                <a16:creationId xmlns:a16="http://schemas.microsoft.com/office/drawing/2014/main" id="{3A2E4355-CCD0-F93F-9AE0-56517ED66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43" y="865527"/>
            <a:ext cx="2663548" cy="1765650"/>
          </a:xfrm>
          <a:prstGeom prst="rect">
            <a:avLst/>
          </a:prstGeom>
          <a:effectLst>
            <a:reflection stA="21000" endPos="35000" dir="5400000" sy="-100000" algn="bl" rotWithShape="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59BCADA-04FA-D4A9-2C41-38D0C8592B28}"/>
              </a:ext>
            </a:extLst>
          </p:cNvPr>
          <p:cNvSpPr txBox="1"/>
          <p:nvPr/>
        </p:nvSpPr>
        <p:spPr>
          <a:xfrm>
            <a:off x="3428307" y="1421417"/>
            <a:ext cx="53718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 dirty="0">
                <a:solidFill>
                  <a:schemeClr val="accent3">
                    <a:lumMod val="76000"/>
                  </a:schemeClr>
                </a:solidFill>
              </a:rPr>
              <a:t>XVII MIĘDZYNARODOWE FORUM GÓRSKIE</a:t>
            </a:r>
            <a:r>
              <a:rPr lang="pl-PL" dirty="0"/>
              <a:t>  "Podhalańczycy na frontach I wojny światowej"</a:t>
            </a:r>
          </a:p>
        </p:txBody>
      </p:sp>
      <p:pic>
        <p:nvPicPr>
          <p:cNvPr id="6" name="Obraz 5" descr="Obraz zawierający ubrania, osoba, w pomieszczeniu, człowiek&#10;&#10;Zawartość wygenerowana przez AI może być niepoprawna.">
            <a:extLst>
              <a:ext uri="{FF2B5EF4-FFF2-40B4-BE49-F238E27FC236}">
                <a16:creationId xmlns:a16="http://schemas.microsoft.com/office/drawing/2014/main" id="{3DB05312-94EC-65C2-D837-C53AAF167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787" y="2626113"/>
            <a:ext cx="2663549" cy="1765079"/>
          </a:xfrm>
          <a:prstGeom prst="rect">
            <a:avLst/>
          </a:prstGeom>
          <a:effectLst>
            <a:reflection stA="20000" endPos="35000" dir="5400000" sy="-100000" algn="bl" rotWithShape="0"/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A08DA20-34D9-D327-91ED-D44945E2520D}"/>
              </a:ext>
            </a:extLst>
          </p:cNvPr>
          <p:cNvSpPr txBox="1"/>
          <p:nvPr/>
        </p:nvSpPr>
        <p:spPr>
          <a:xfrm>
            <a:off x="513421" y="3180963"/>
            <a:ext cx="55025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 dirty="0">
                <a:solidFill>
                  <a:schemeClr val="accent3">
                    <a:lumMod val="76000"/>
                  </a:schemeClr>
                </a:solidFill>
                <a:latin typeface="Gill Sans MT"/>
                <a:ea typeface="Gill Sans MT"/>
                <a:cs typeface="Gill Sans MT"/>
              </a:rPr>
              <a:t>XVI</a:t>
            </a:r>
            <a:r>
              <a:rPr lang="pl-PL" sz="1800" b="1" i="0" u="none" strike="noStrike" baseline="0" dirty="0">
                <a:solidFill>
                  <a:schemeClr val="accent3">
                    <a:lumMod val="76000"/>
                  </a:schemeClr>
                </a:solidFill>
                <a:latin typeface="Gill Sans MT"/>
                <a:ea typeface="Gill Sans MT"/>
                <a:cs typeface="Gill Sans MT"/>
              </a:rPr>
              <a:t> MIĘDZYNARODOWE FORUM GÓRSKIE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Gill Sans MT"/>
                <a:ea typeface="Gill Sans MT"/>
                <a:cs typeface="Gill Sans MT"/>
              </a:rPr>
              <a:t> </a:t>
            </a:r>
            <a:r>
              <a:rPr lang="pl-PL" dirty="0">
                <a:solidFill>
                  <a:srgbClr val="000000"/>
                </a:solidFill>
                <a:latin typeface="Gill Sans MT"/>
                <a:ea typeface="Gill Sans MT"/>
                <a:cs typeface="Gill Sans MT"/>
              </a:rPr>
              <a:t>"Transport i Geotermia na Podtatrzu dziś i jutro"</a:t>
            </a:r>
            <a:endParaRPr lang="pl-PL" dirty="0"/>
          </a:p>
        </p:txBody>
      </p:sp>
      <p:pic>
        <p:nvPicPr>
          <p:cNvPr id="9" name="Obraz 8" descr="Obraz zawierający ubrania, garnitur, w pomieszczeniu, człowiek&#10;&#10;Zawartość wygenerowana przez AI może być niepoprawna.">
            <a:extLst>
              <a:ext uri="{FF2B5EF4-FFF2-40B4-BE49-F238E27FC236}">
                <a16:creationId xmlns:a16="http://schemas.microsoft.com/office/drawing/2014/main" id="{5C079FDB-44EB-8694-D532-FE19B48BB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42" y="4386413"/>
            <a:ext cx="2663549" cy="1765079"/>
          </a:xfrm>
          <a:prstGeom prst="rect">
            <a:avLst/>
          </a:prstGeom>
          <a:effectLst>
            <a:reflection stA="20000" endPos="35000" dir="5400000" sy="-100000" algn="bl" rotWithShape="0"/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17CBC27-48AE-41C8-DDC9-9C50E7DAE51C}"/>
              </a:ext>
            </a:extLst>
          </p:cNvPr>
          <p:cNvSpPr txBox="1"/>
          <p:nvPr/>
        </p:nvSpPr>
        <p:spPr>
          <a:xfrm>
            <a:off x="3235906" y="4802024"/>
            <a:ext cx="550645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 dirty="0">
                <a:solidFill>
                  <a:schemeClr val="accent3">
                    <a:lumMod val="76000"/>
                  </a:schemeClr>
                </a:solidFill>
              </a:rPr>
              <a:t>XVI MIĘDZYNARODOWE FORUM GÓRSKIE</a:t>
            </a:r>
            <a:r>
              <a:rPr lang="pl-PL" dirty="0"/>
              <a:t> "25 rocznica wizyty Jana Pawła II na Podhalu i Hołd Górali Polskich w Zakopanem</a:t>
            </a:r>
          </a:p>
        </p:txBody>
      </p:sp>
      <p:pic>
        <p:nvPicPr>
          <p:cNvPr id="12" name="Obraz 11" descr="Obraz zawierający symbol, sztuka, rysowanie, clipart&#10;&#10;Zawartość wygenerowana przez AI może być niepoprawna.">
            <a:extLst>
              <a:ext uri="{FF2B5EF4-FFF2-40B4-BE49-F238E27FC236}">
                <a16:creationId xmlns:a16="http://schemas.microsoft.com/office/drawing/2014/main" id="{24994797-0817-690A-1F9A-2DF4CDEB5C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010"/>
          <a:stretch>
            <a:fillRect/>
          </a:stretch>
        </p:blipFill>
        <p:spPr>
          <a:xfrm>
            <a:off x="7880989" y="5514717"/>
            <a:ext cx="854954" cy="1064475"/>
          </a:xfrm>
          <a:prstGeom prst="rect">
            <a:avLst/>
          </a:prstGeom>
        </p:spPr>
      </p:pic>
      <p:pic>
        <p:nvPicPr>
          <p:cNvPr id="14" name="Obraz 13" descr="Obraz zawierający czarne, ciemność&#10;&#10;Zawartość wygenerowana przez AI może być niepoprawna.">
            <a:extLst>
              <a:ext uri="{FF2B5EF4-FFF2-40B4-BE49-F238E27FC236}">
                <a16:creationId xmlns:a16="http://schemas.microsoft.com/office/drawing/2014/main" id="{EE909D44-67E0-C4CA-77AE-BA2E8421D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3111" y="5425768"/>
            <a:ext cx="2277275" cy="12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1843</Words>
  <Application>Microsoft Office PowerPoint</Application>
  <PresentationFormat>Pokaz na ekranie (4:3)</PresentationFormat>
  <Paragraphs>146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2" baseType="lpstr">
      <vt:lpstr>Calibri</vt:lpstr>
      <vt:lpstr>Gill Sans MT</vt:lpstr>
      <vt:lpstr>Wingdings</vt:lpstr>
      <vt:lpstr>Wingdings 2</vt:lpstr>
      <vt:lpstr>Dividend</vt:lpstr>
      <vt:lpstr>Tatrzańska Agencja Rozwoju, Promocji</vt:lpstr>
      <vt:lpstr>Kalendarz DZIAŁAŃ NA 2026 rok </vt:lpstr>
      <vt:lpstr>Marka Tatrzańska – Lokalny Certyfikat Jakości</vt:lpstr>
      <vt:lpstr>Poprzednie edycje Marki Tatrzańskiej</vt:lpstr>
      <vt:lpstr>Rozwój Marki Tatrzańskiej – Nowe Kategorie</vt:lpstr>
      <vt:lpstr>Relacja z Gali Marki Tatrzańskiej 2025</vt:lpstr>
      <vt:lpstr>III Konkurs Śpiewaków ludowych "Góralskie Śpiywanie" </vt:lpstr>
      <vt:lpstr>XIX Międzynarodowe Forum Górskie </vt:lpstr>
      <vt:lpstr>Prezentacja programu PowerPoint</vt:lpstr>
      <vt:lpstr>XXV Tatrzańskie Wici </vt:lpstr>
      <vt:lpstr>Cykl będzie trwał przez całe lato (od lipca do września) i składa się z szesnastu odrębnych wydarzeń. Do stałych punktów programu wchodzących w skład Tatrzańskich Wici należą: </vt:lpstr>
      <vt:lpstr>Prezentacja programu PowerPoint</vt:lpstr>
      <vt:lpstr>XVII Europejskie Targi Produktów Regionalnych </vt:lpstr>
      <vt:lpstr>Strefy tematyczne:</vt:lpstr>
      <vt:lpstr>Rok Pasterstwa w Powiecie Tatrzańskim</vt:lpstr>
      <vt:lpstr>Festiwal Oscypka i Serów Wszelakich</vt:lpstr>
      <vt:lpstr>Góralskie korzenie bez granic: Polsko-słowackie dni kultury ludowej</vt:lpstr>
      <vt:lpstr>Implementacja Projektu w Polsce</vt:lpstr>
      <vt:lpstr>Program Wydarzeń na Słowacji (Ždiar)</vt:lpstr>
      <vt:lpstr>Jubileusz 20-lecia Tatrzańskiej Agencji</vt:lpstr>
      <vt:lpstr>Konkurs Fotograficzny Tatrzańska Jesień 2026 </vt:lpstr>
      <vt:lpstr>DODATKOWE DZIAŁANIA  PLANOWANE NA 2026 ROK</vt:lpstr>
      <vt:lpstr>Promocja Marki Powiatu Tatrzańskiego</vt:lpstr>
      <vt:lpstr>Zdrowie Psychiczne na Podhalu</vt:lpstr>
      <vt:lpstr>Rola Tatrzańskiej Agencji (TARPiK)</vt:lpstr>
      <vt:lpstr>Podsumowanie i wizja rozwoju</vt:lpstr>
      <vt:lpstr>DziękujĘ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Tatrzańska Agencja Rozwoju, Promocji</dc:title>
  <dc:creator>Gabriela Dzioboń</dc:creator>
  <cp:lastModifiedBy>Tatrzanska Agencja Rozwoju Promocji i Kultury</cp:lastModifiedBy>
  <cp:revision>876</cp:revision>
  <dcterms:created xsi:type="dcterms:W3CDTF">2026-01-15T09:25:11Z</dcterms:created>
  <dcterms:modified xsi:type="dcterms:W3CDTF">2026-02-04T08:06:01Z</dcterms:modified>
</cp:coreProperties>
</file>